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1"/>
  </p:notesMasterIdLst>
  <p:handoutMasterIdLst>
    <p:handoutMasterId r:id="rId32"/>
  </p:handoutMasterIdLst>
  <p:sldIdLst>
    <p:sldId id="256" r:id="rId2"/>
    <p:sldId id="257" r:id="rId3"/>
    <p:sldId id="259" r:id="rId4"/>
    <p:sldId id="258" r:id="rId5"/>
    <p:sldId id="281" r:id="rId6"/>
    <p:sldId id="260" r:id="rId7"/>
    <p:sldId id="261" r:id="rId8"/>
    <p:sldId id="267" r:id="rId9"/>
    <p:sldId id="268" r:id="rId10"/>
    <p:sldId id="269" r:id="rId11"/>
    <p:sldId id="270" r:id="rId12"/>
    <p:sldId id="271" r:id="rId13"/>
    <p:sldId id="272" r:id="rId14"/>
    <p:sldId id="273" r:id="rId15"/>
    <p:sldId id="274" r:id="rId16"/>
    <p:sldId id="265" r:id="rId17"/>
    <p:sldId id="282" r:id="rId18"/>
    <p:sldId id="276" r:id="rId19"/>
    <p:sldId id="277" r:id="rId20"/>
    <p:sldId id="278" r:id="rId21"/>
    <p:sldId id="279" r:id="rId22"/>
    <p:sldId id="280" r:id="rId23"/>
    <p:sldId id="262" r:id="rId24"/>
    <p:sldId id="263" r:id="rId25"/>
    <p:sldId id="275" r:id="rId26"/>
    <p:sldId id="264" r:id="rId27"/>
    <p:sldId id="283" r:id="rId28"/>
    <p:sldId id="284" r:id="rId29"/>
    <p:sldId id="285"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00" autoAdjust="0"/>
    <p:restoredTop sz="94660"/>
  </p:normalViewPr>
  <p:slideViewPr>
    <p:cSldViewPr snapToGrid="0">
      <p:cViewPr varScale="1">
        <p:scale>
          <a:sx n="76" d="100"/>
          <a:sy n="76" d="100"/>
        </p:scale>
        <p:origin x="738" y="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C72BD0F-4C90-48EB-A620-C993E5A0E493}" type="datetimeFigureOut">
              <a:rPr lang="en-US" smtClean="0"/>
              <a:pPr/>
              <a:t>2/4/2022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B4EF3D4-ABA6-4492-8814-6B6C04660376}"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686047-916B-4180-B0D5-62A53DE058C0}" type="datetimeFigureOut">
              <a:rPr lang="en-US" smtClean="0"/>
              <a:pPr/>
              <a:t>2/4/2022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BE98FEB-E10B-4F1D-B2C5-94A431836C4E}"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BFAA0E9-25CF-4788-834D-73DE58637B25}" type="datetime1">
              <a:rPr lang="en-US" smtClean="0"/>
              <a:pPr/>
              <a:t>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92D4D2-9E06-4B3F-9DAB-E6D0B258491E}" type="datetime1">
              <a:rPr lang="en-US" smtClean="0"/>
              <a:pPr/>
              <a:t>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E503B1F-3CD5-49A2-ACB4-B6AF29C2B7AD}" type="datetime1">
              <a:rPr lang="en-US" smtClean="0"/>
              <a:pPr/>
              <a:t>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852C3E45-E1D9-4B60-A4E8-56B7D4D59086}" type="datetime1">
              <a:rPr lang="en-US" smtClean="0"/>
              <a:pPr/>
              <a:t>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0935FE56-A8CD-4EF1-986A-0D4494E72A4C}" type="datetime1">
              <a:rPr lang="en-US" smtClean="0"/>
              <a:pPr/>
              <a:t>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7A81BE22-BF0F-438F-AAD7-5F2D1779E0FE}" type="datetime1">
              <a:rPr lang="en-US" smtClean="0"/>
              <a:pPr/>
              <a:t>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1F25CC-7F22-44A9-816E-B340E5362FE6}" type="datetime1">
              <a:rPr lang="en-US" smtClean="0"/>
              <a:pPr/>
              <a:t>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749A1D-3EC0-433F-A29D-8364BAFA1985}" type="datetime1">
              <a:rPr lang="en-US" smtClean="0"/>
              <a:pPr/>
              <a:t>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6A8873-FA24-497E-BD41-0D573E20C070}" type="datetime1">
              <a:rPr lang="en-US" smtClean="0"/>
              <a:pPr/>
              <a:t>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61EF4B0-78B6-4C98-AC6E-F7BBC67CD604}" type="datetime1">
              <a:rPr lang="en-US" smtClean="0"/>
              <a:pPr/>
              <a:t>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F9E4AEB-58B9-479E-BCC1-0BA3C0B46B5C}" type="datetime1">
              <a:rPr lang="en-US" smtClean="0"/>
              <a:pPr/>
              <a:t>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C26ECE-2C1B-48EA-AD58-2B727C12DC81}" type="datetime1">
              <a:rPr lang="en-US" smtClean="0"/>
              <a:pPr/>
              <a:t>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DF722FE-5692-45C7-94D6-2C5E38AF21F9}" type="datetime1">
              <a:rPr lang="en-US" smtClean="0"/>
              <a:pPr/>
              <a:t>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7E076E-7E0F-4DE5-890A-4B649BA88931}" type="datetime1">
              <a:rPr lang="en-US" smtClean="0"/>
              <a:pPr/>
              <a:t>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A942CDA-C445-4FA8-A644-9E859C00AA97}" type="datetime1">
              <a:rPr lang="en-US" smtClean="0"/>
              <a:pPr/>
              <a:t>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09F408B-9676-49AF-B9EC-7F5AFA2CED09}" type="datetime1">
              <a:rPr lang="en-US" smtClean="0"/>
              <a:pPr/>
              <a:t>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DADA067E-846C-4D02-8D5B-CC34DC8E4224}" type="datetime1">
              <a:rPr lang="en-US" smtClean="0"/>
              <a:pPr/>
              <a:t>2/4/2022</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BE5A7-1920-49B2-BD20-4D399E751611}"/>
              </a:ext>
            </a:extLst>
          </p:cNvPr>
          <p:cNvSpPr>
            <a:spLocks noGrp="1"/>
          </p:cNvSpPr>
          <p:nvPr>
            <p:ph type="ctrTitle"/>
          </p:nvPr>
        </p:nvSpPr>
        <p:spPr/>
        <p:txBody>
          <a:bodyPr/>
          <a:lstStyle/>
          <a:p>
            <a:r>
              <a:rPr lang="en-IN" dirty="0"/>
              <a:t>Python Programming</a:t>
            </a:r>
          </a:p>
        </p:txBody>
      </p:sp>
      <p:sp>
        <p:nvSpPr>
          <p:cNvPr id="3" name="Subtitle 2">
            <a:extLst>
              <a:ext uri="{FF2B5EF4-FFF2-40B4-BE49-F238E27FC236}">
                <a16:creationId xmlns:a16="http://schemas.microsoft.com/office/drawing/2014/main" id="{C61443D5-CF4B-4EF3-A25F-514B72875C5B}"/>
              </a:ext>
            </a:extLst>
          </p:cNvPr>
          <p:cNvSpPr>
            <a:spLocks noGrp="1"/>
          </p:cNvSpPr>
          <p:nvPr>
            <p:ph type="subTitle" idx="1"/>
          </p:nvPr>
        </p:nvSpPr>
        <p:spPr/>
        <p:txBody>
          <a:bodyPr>
            <a:normAutofit/>
          </a:bodyPr>
          <a:lstStyle/>
          <a:p>
            <a:r>
              <a:rPr lang="en-IN" dirty="0"/>
              <a:t>Prepared by</a:t>
            </a:r>
          </a:p>
          <a:p>
            <a:r>
              <a:rPr lang="en-IN"/>
              <a:t>Ravikumar R(</a:t>
            </a:r>
            <a:r>
              <a:rPr lang="en-IN" dirty="0"/>
              <a:t>Ravikumarr@gmail.com)</a:t>
            </a:r>
          </a:p>
        </p:txBody>
      </p:sp>
    </p:spTree>
    <p:extLst>
      <p:ext uri="{BB962C8B-B14F-4D97-AF65-F5344CB8AC3E}">
        <p14:creationId xmlns:p14="http://schemas.microsoft.com/office/powerpoint/2010/main" val="17788119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Python good for (Continued…)</a:t>
            </a:r>
          </a:p>
        </p:txBody>
      </p:sp>
      <p:sp>
        <p:nvSpPr>
          <p:cNvPr id="3" name="Content Placeholder 2"/>
          <p:cNvSpPr>
            <a:spLocks noGrp="1"/>
          </p:cNvSpPr>
          <p:nvPr>
            <p:ph idx="1"/>
          </p:nvPr>
        </p:nvSpPr>
        <p:spPr/>
        <p:txBody>
          <a:bodyPr>
            <a:normAutofit/>
          </a:bodyPr>
          <a:lstStyle/>
          <a:p>
            <a:pPr>
              <a:buNone/>
            </a:pPr>
            <a:endParaRPr lang="en-US" dirty="0"/>
          </a:p>
        </p:txBody>
      </p:sp>
      <p:sp>
        <p:nvSpPr>
          <p:cNvPr id="5" name="Rectangle 4"/>
          <p:cNvSpPr/>
          <p:nvPr/>
        </p:nvSpPr>
        <p:spPr>
          <a:xfrm>
            <a:off x="2719364" y="6133838"/>
            <a:ext cx="8805616" cy="338554"/>
          </a:xfrm>
          <a:prstGeom prst="rect">
            <a:avLst/>
          </a:prstGeom>
        </p:spPr>
        <p:txBody>
          <a:bodyPr wrap="none">
            <a:spAutoFit/>
          </a:bodyPr>
          <a:lstStyle/>
          <a:p>
            <a:r>
              <a:rPr lang="en-US" sz="1600" dirty="0"/>
              <a:t>Uses of Python programming language for web development (Source: Stack Overflow)</a:t>
            </a:r>
          </a:p>
        </p:txBody>
      </p:sp>
      <p:pic>
        <p:nvPicPr>
          <p:cNvPr id="31746" name="Picture 2" descr="What is Python used for: Web development statistics"/>
          <p:cNvPicPr>
            <a:picLocks noChangeAspect="1" noChangeArrowheads="1"/>
          </p:cNvPicPr>
          <p:nvPr/>
        </p:nvPicPr>
        <p:blipFill>
          <a:blip r:embed="rId2"/>
          <a:srcRect/>
          <a:stretch>
            <a:fillRect/>
          </a:stretch>
        </p:blipFill>
        <p:spPr bwMode="auto">
          <a:xfrm>
            <a:off x="2652776" y="1445768"/>
            <a:ext cx="7186778" cy="4491736"/>
          </a:xfrm>
          <a:prstGeom prst="rect">
            <a:avLst/>
          </a:prstGeom>
          <a:noFill/>
        </p:spPr>
      </p:pic>
      <p:sp>
        <p:nvSpPr>
          <p:cNvPr id="6" name="Slide Number Placeholder 5"/>
          <p:cNvSpPr>
            <a:spLocks noGrp="1"/>
          </p:cNvSpPr>
          <p:nvPr>
            <p:ph type="sldNum" sz="quarter" idx="12"/>
          </p:nvPr>
        </p:nvSpPr>
        <p:spPr/>
        <p:txBody>
          <a:bodyPr/>
          <a:lstStyle/>
          <a:p>
            <a:fld id="{D57F1E4F-1CFF-5643-939E-217C01CDF565}" type="slidenum">
              <a:rPr lang="en-US" smtClean="0"/>
              <a:pPr/>
              <a:t>10</a:t>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Companies that use Python</a:t>
            </a:r>
            <a:br>
              <a:rPr lang="en-US" dirty="0"/>
            </a:br>
            <a:br>
              <a:rPr lang="en-US" dirty="0"/>
            </a:br>
            <a:r>
              <a:rPr lang="en-US" dirty="0" err="1"/>
              <a:t>Instagram</a:t>
            </a:r>
            <a:br>
              <a:rPr lang="en-US" dirty="0"/>
            </a:br>
            <a:endParaRPr lang="en-US" dirty="0"/>
          </a:p>
        </p:txBody>
      </p:sp>
      <p:sp>
        <p:nvSpPr>
          <p:cNvPr id="3" name="Content Placeholder 2"/>
          <p:cNvSpPr>
            <a:spLocks noGrp="1"/>
          </p:cNvSpPr>
          <p:nvPr>
            <p:ph idx="1"/>
          </p:nvPr>
        </p:nvSpPr>
        <p:spPr/>
        <p:txBody>
          <a:bodyPr>
            <a:normAutofit/>
          </a:bodyPr>
          <a:lstStyle/>
          <a:p>
            <a:pPr>
              <a:buNone/>
            </a:pPr>
            <a:endParaRPr lang="en-US" dirty="0"/>
          </a:p>
        </p:txBody>
      </p:sp>
      <p:pic>
        <p:nvPicPr>
          <p:cNvPr id="32770" name="Picture 2" descr="Advantages of Python: Why did Instagram choose it"/>
          <p:cNvPicPr>
            <a:picLocks noChangeAspect="1" noChangeArrowheads="1"/>
          </p:cNvPicPr>
          <p:nvPr/>
        </p:nvPicPr>
        <p:blipFill>
          <a:blip r:embed="rId2"/>
          <a:srcRect/>
          <a:stretch>
            <a:fillRect/>
          </a:stretch>
        </p:blipFill>
        <p:spPr bwMode="auto">
          <a:xfrm>
            <a:off x="2679700" y="2164589"/>
            <a:ext cx="5696204" cy="3560128"/>
          </a:xfrm>
          <a:prstGeom prst="rect">
            <a:avLst/>
          </a:prstGeom>
          <a:noFill/>
        </p:spPr>
      </p:pic>
      <p:sp>
        <p:nvSpPr>
          <p:cNvPr id="7" name="Rectangle 6"/>
          <p:cNvSpPr/>
          <p:nvPr/>
        </p:nvSpPr>
        <p:spPr>
          <a:xfrm>
            <a:off x="2621280" y="5962180"/>
            <a:ext cx="8912352" cy="830997"/>
          </a:xfrm>
          <a:prstGeom prst="rect">
            <a:avLst/>
          </a:prstGeom>
        </p:spPr>
        <p:txBody>
          <a:bodyPr wrap="square">
            <a:spAutoFit/>
          </a:bodyPr>
          <a:lstStyle/>
          <a:p>
            <a:r>
              <a:rPr lang="en-US" sz="1600" dirty="0"/>
              <a:t>The company has recently moved to </a:t>
            </a:r>
            <a:r>
              <a:rPr lang="en-US" sz="1600" b="1" dirty="0"/>
              <a:t>Python 3</a:t>
            </a:r>
            <a:r>
              <a:rPr lang="en-US" sz="1600" dirty="0"/>
              <a:t> and </a:t>
            </a:r>
            <a:r>
              <a:rPr lang="en-US" sz="1600" b="1" dirty="0" err="1"/>
              <a:t>Instagram</a:t>
            </a:r>
            <a:r>
              <a:rPr lang="en-US" sz="1600" dirty="0"/>
              <a:t> is just great example of a gigantic tech company using Python language in combination with </a:t>
            </a:r>
            <a:r>
              <a:rPr lang="en-US" sz="1600" b="1" dirty="0" err="1"/>
              <a:t>Django</a:t>
            </a:r>
            <a:r>
              <a:rPr lang="en-US" sz="1600" dirty="0"/>
              <a:t> (Python's framework).</a:t>
            </a:r>
          </a:p>
        </p:txBody>
      </p:sp>
      <p:sp>
        <p:nvSpPr>
          <p:cNvPr id="6" name="Slide Number Placeholder 5"/>
          <p:cNvSpPr>
            <a:spLocks noGrp="1"/>
          </p:cNvSpPr>
          <p:nvPr>
            <p:ph type="sldNum" sz="quarter" idx="12"/>
          </p:nvPr>
        </p:nvSpPr>
        <p:spPr/>
        <p:txBody>
          <a:bodyPr/>
          <a:lstStyle/>
          <a:p>
            <a:fld id="{D57F1E4F-1CFF-5643-939E-217C01CDF565}" type="slidenum">
              <a:rPr lang="en-US" smtClean="0"/>
              <a:pPr/>
              <a:t>11</a:t>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Companies that use Python</a:t>
            </a:r>
            <a:br>
              <a:rPr lang="en-US" dirty="0"/>
            </a:br>
            <a:br>
              <a:rPr lang="en-US" dirty="0"/>
            </a:br>
            <a:r>
              <a:rPr lang="en-US" dirty="0" err="1"/>
              <a:t>Spotify</a:t>
            </a:r>
            <a:br>
              <a:rPr lang="en-US" b="1" dirty="0"/>
            </a:br>
            <a:br>
              <a:rPr lang="en-US" dirty="0"/>
            </a:br>
            <a:endParaRPr lang="en-US" dirty="0"/>
          </a:p>
        </p:txBody>
      </p:sp>
      <p:sp>
        <p:nvSpPr>
          <p:cNvPr id="3" name="Content Placeholder 2"/>
          <p:cNvSpPr>
            <a:spLocks noGrp="1"/>
          </p:cNvSpPr>
          <p:nvPr>
            <p:ph idx="1"/>
          </p:nvPr>
        </p:nvSpPr>
        <p:spPr/>
        <p:txBody>
          <a:bodyPr>
            <a:normAutofit/>
          </a:bodyPr>
          <a:lstStyle/>
          <a:p>
            <a:pPr>
              <a:buNone/>
            </a:pPr>
            <a:endParaRPr lang="en-US" dirty="0"/>
          </a:p>
        </p:txBody>
      </p:sp>
      <p:sp>
        <p:nvSpPr>
          <p:cNvPr id="7" name="Rectangle 6"/>
          <p:cNvSpPr/>
          <p:nvPr/>
        </p:nvSpPr>
        <p:spPr>
          <a:xfrm>
            <a:off x="2621280" y="5962180"/>
            <a:ext cx="8912352" cy="584775"/>
          </a:xfrm>
          <a:prstGeom prst="rect">
            <a:avLst/>
          </a:prstGeom>
        </p:spPr>
        <p:txBody>
          <a:bodyPr wrap="square">
            <a:spAutoFit/>
          </a:bodyPr>
          <a:lstStyle/>
          <a:p>
            <a:r>
              <a:rPr lang="en-US" sz="1600" dirty="0" err="1"/>
              <a:t>Spotify</a:t>
            </a:r>
            <a:r>
              <a:rPr lang="en-US" sz="1600" dirty="0"/>
              <a:t> also trusts Python and applies it in its </a:t>
            </a:r>
            <a:r>
              <a:rPr lang="en-US" sz="1600" b="1" dirty="0"/>
              <a:t>back-end services</a:t>
            </a:r>
            <a:r>
              <a:rPr lang="en-US" sz="1600" dirty="0"/>
              <a:t>, as well as for </a:t>
            </a:r>
            <a:r>
              <a:rPr lang="en-US" sz="1600" b="1" dirty="0"/>
              <a:t>data analysis</a:t>
            </a:r>
            <a:r>
              <a:rPr lang="en-US" sz="1600" dirty="0"/>
              <a:t> purposes.</a:t>
            </a:r>
          </a:p>
        </p:txBody>
      </p:sp>
      <p:pic>
        <p:nvPicPr>
          <p:cNvPr id="33794" name="Picture 2" descr="Advantages of Python: Why did Spotify choose it"/>
          <p:cNvPicPr>
            <a:picLocks noChangeAspect="1" noChangeArrowheads="1"/>
          </p:cNvPicPr>
          <p:nvPr/>
        </p:nvPicPr>
        <p:blipFill>
          <a:blip r:embed="rId2"/>
          <a:srcRect/>
          <a:stretch>
            <a:fillRect/>
          </a:stretch>
        </p:blipFill>
        <p:spPr bwMode="auto">
          <a:xfrm>
            <a:off x="2694432" y="2203197"/>
            <a:ext cx="5839968" cy="3649980"/>
          </a:xfrm>
          <a:prstGeom prst="rect">
            <a:avLst/>
          </a:prstGeom>
          <a:noFill/>
        </p:spPr>
      </p:pic>
      <p:sp>
        <p:nvSpPr>
          <p:cNvPr id="6" name="Slide Number Placeholder 5"/>
          <p:cNvSpPr>
            <a:spLocks noGrp="1"/>
          </p:cNvSpPr>
          <p:nvPr>
            <p:ph type="sldNum" sz="quarter" idx="12"/>
          </p:nvPr>
        </p:nvSpPr>
        <p:spPr/>
        <p:txBody>
          <a:bodyPr/>
          <a:lstStyle/>
          <a:p>
            <a:fld id="{D57F1E4F-1CFF-5643-939E-217C01CDF565}" type="slidenum">
              <a:rPr lang="en-US" smtClean="0"/>
              <a:pPr/>
              <a:t>12</a:t>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Companies that use Python</a:t>
            </a:r>
            <a:br>
              <a:rPr lang="en-US" dirty="0"/>
            </a:br>
            <a:br>
              <a:rPr lang="en-US" dirty="0"/>
            </a:br>
            <a:r>
              <a:rPr lang="en-US" dirty="0"/>
              <a:t>Amazon</a:t>
            </a:r>
            <a:br>
              <a:rPr lang="en-US" b="1" dirty="0"/>
            </a:br>
            <a:br>
              <a:rPr lang="en-US" b="1" dirty="0"/>
            </a:br>
            <a:br>
              <a:rPr lang="en-US" dirty="0"/>
            </a:br>
            <a:endParaRPr lang="en-US" dirty="0"/>
          </a:p>
        </p:txBody>
      </p:sp>
      <p:sp>
        <p:nvSpPr>
          <p:cNvPr id="3" name="Content Placeholder 2"/>
          <p:cNvSpPr>
            <a:spLocks noGrp="1"/>
          </p:cNvSpPr>
          <p:nvPr>
            <p:ph idx="1"/>
          </p:nvPr>
        </p:nvSpPr>
        <p:spPr/>
        <p:txBody>
          <a:bodyPr>
            <a:normAutofit/>
          </a:bodyPr>
          <a:lstStyle/>
          <a:p>
            <a:pPr>
              <a:buNone/>
            </a:pPr>
            <a:endParaRPr lang="en-US" dirty="0"/>
          </a:p>
        </p:txBody>
      </p:sp>
      <p:sp>
        <p:nvSpPr>
          <p:cNvPr id="7" name="Rectangle 6"/>
          <p:cNvSpPr/>
          <p:nvPr/>
        </p:nvSpPr>
        <p:spPr>
          <a:xfrm>
            <a:off x="2621280" y="5925604"/>
            <a:ext cx="8912352" cy="954107"/>
          </a:xfrm>
          <a:prstGeom prst="rect">
            <a:avLst/>
          </a:prstGeom>
        </p:spPr>
        <p:txBody>
          <a:bodyPr wrap="square">
            <a:spAutoFit/>
          </a:bodyPr>
          <a:lstStyle/>
          <a:p>
            <a:r>
              <a:rPr lang="en-US" sz="1400" dirty="0"/>
              <a:t>To provide its customers with accurate recommendations, </a:t>
            </a:r>
            <a:r>
              <a:rPr lang="en-US" sz="1400" b="1" dirty="0"/>
              <a:t>Amazon</a:t>
            </a:r>
            <a:r>
              <a:rPr lang="en-US" sz="1400" dirty="0"/>
              <a:t> analyzes their buying habits and search patterns. That's possible due to their </a:t>
            </a:r>
            <a:r>
              <a:rPr lang="en-US" sz="1400" b="1" dirty="0"/>
              <a:t>Python machine learning engine </a:t>
            </a:r>
            <a:r>
              <a:rPr lang="en-US" sz="1400" dirty="0"/>
              <a:t>which interacts with company's database </a:t>
            </a:r>
            <a:r>
              <a:rPr lang="en-US" sz="1400" b="1" dirty="0" err="1"/>
              <a:t>Hadoop</a:t>
            </a:r>
            <a:r>
              <a:rPr lang="en-US" sz="1400" dirty="0"/>
              <a:t>. So, they combine and work together in order to achieve the most efficiency and accuracy in giving recommendations.</a:t>
            </a:r>
          </a:p>
        </p:txBody>
      </p:sp>
      <p:pic>
        <p:nvPicPr>
          <p:cNvPr id="35842" name="Picture 2" descr="Advantages of Python: Why did Amazon choose it"/>
          <p:cNvPicPr>
            <a:picLocks noChangeAspect="1" noChangeArrowheads="1"/>
          </p:cNvPicPr>
          <p:nvPr/>
        </p:nvPicPr>
        <p:blipFill>
          <a:blip r:embed="rId2"/>
          <a:srcRect/>
          <a:stretch>
            <a:fillRect/>
          </a:stretch>
        </p:blipFill>
        <p:spPr bwMode="auto">
          <a:xfrm>
            <a:off x="2682748" y="2170176"/>
            <a:ext cx="5863844" cy="3664902"/>
          </a:xfrm>
          <a:prstGeom prst="rect">
            <a:avLst/>
          </a:prstGeom>
          <a:noFill/>
        </p:spPr>
      </p:pic>
      <p:sp>
        <p:nvSpPr>
          <p:cNvPr id="6" name="Slide Number Placeholder 5"/>
          <p:cNvSpPr>
            <a:spLocks noGrp="1"/>
          </p:cNvSpPr>
          <p:nvPr>
            <p:ph type="sldNum" sz="quarter" idx="12"/>
          </p:nvPr>
        </p:nvSpPr>
        <p:spPr/>
        <p:txBody>
          <a:bodyPr/>
          <a:lstStyle/>
          <a:p>
            <a:fld id="{D57F1E4F-1CFF-5643-939E-217C01CDF565}" type="slidenum">
              <a:rPr lang="en-US" smtClean="0"/>
              <a:pPr/>
              <a:t>13</a:t>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Companies that use Python</a:t>
            </a:r>
            <a:br>
              <a:rPr lang="en-US" dirty="0"/>
            </a:br>
            <a:br>
              <a:rPr lang="en-US" dirty="0"/>
            </a:br>
            <a:r>
              <a:rPr lang="en-US" dirty="0" err="1"/>
              <a:t>SurveyMonkey</a:t>
            </a:r>
            <a:br>
              <a:rPr lang="en-US" b="1" dirty="0"/>
            </a:br>
            <a:br>
              <a:rPr lang="en-US" b="1" dirty="0"/>
            </a:br>
            <a:br>
              <a:rPr lang="en-US" b="1" dirty="0"/>
            </a:br>
            <a:br>
              <a:rPr lang="en-US" dirty="0"/>
            </a:br>
            <a:endParaRPr lang="en-US" dirty="0"/>
          </a:p>
        </p:txBody>
      </p:sp>
      <p:sp>
        <p:nvSpPr>
          <p:cNvPr id="3" name="Content Placeholder 2"/>
          <p:cNvSpPr>
            <a:spLocks noGrp="1"/>
          </p:cNvSpPr>
          <p:nvPr>
            <p:ph idx="1"/>
          </p:nvPr>
        </p:nvSpPr>
        <p:spPr/>
        <p:txBody>
          <a:bodyPr>
            <a:normAutofit/>
          </a:bodyPr>
          <a:lstStyle/>
          <a:p>
            <a:pPr>
              <a:buNone/>
            </a:pPr>
            <a:endParaRPr lang="en-US" dirty="0"/>
          </a:p>
        </p:txBody>
      </p:sp>
      <p:sp>
        <p:nvSpPr>
          <p:cNvPr id="7" name="Rectangle 6"/>
          <p:cNvSpPr/>
          <p:nvPr/>
        </p:nvSpPr>
        <p:spPr>
          <a:xfrm>
            <a:off x="2621280" y="5925604"/>
            <a:ext cx="8912352" cy="954107"/>
          </a:xfrm>
          <a:prstGeom prst="rect">
            <a:avLst/>
          </a:prstGeom>
        </p:spPr>
        <p:txBody>
          <a:bodyPr wrap="square">
            <a:spAutoFit/>
          </a:bodyPr>
          <a:lstStyle/>
          <a:p>
            <a:r>
              <a:rPr lang="en-US" sz="1400" dirty="0"/>
              <a:t>It's one of the largest survey companies in the world that processes more than </a:t>
            </a:r>
            <a:r>
              <a:rPr lang="en-US" sz="1400" b="1" dirty="0"/>
              <a:t>1 million</a:t>
            </a:r>
            <a:r>
              <a:rPr lang="en-US" sz="1400" dirty="0"/>
              <a:t> survey responses daily. At the very beginning, the company's web app was </a:t>
            </a:r>
            <a:r>
              <a:rPr lang="en-US" sz="1400" b="1" dirty="0"/>
              <a:t>monolithic</a:t>
            </a:r>
            <a:r>
              <a:rPr lang="en-US" sz="1400" dirty="0"/>
              <a:t> and built on </a:t>
            </a:r>
            <a:r>
              <a:rPr lang="en-US" sz="1400" b="1" dirty="0"/>
              <a:t>.NET </a:t>
            </a:r>
            <a:r>
              <a:rPr lang="en-US" sz="1400" dirty="0"/>
              <a:t>along with </a:t>
            </a:r>
            <a:r>
              <a:rPr lang="en-US" sz="1400" b="1" dirty="0"/>
              <a:t>C#</a:t>
            </a:r>
            <a:r>
              <a:rPr lang="en-US" sz="1400" dirty="0"/>
              <a:t>. In general, there weren't any issues with the smoothness of the system, but it was relatively slow in testing and deployment of new features.</a:t>
            </a:r>
          </a:p>
        </p:txBody>
      </p:sp>
      <p:pic>
        <p:nvPicPr>
          <p:cNvPr id="36866" name="Picture 2" descr="Advantages of Python: Why did SurveyMonkey choose it"/>
          <p:cNvPicPr>
            <a:picLocks noChangeAspect="1" noChangeArrowheads="1"/>
          </p:cNvPicPr>
          <p:nvPr/>
        </p:nvPicPr>
        <p:blipFill>
          <a:blip r:embed="rId2"/>
          <a:srcRect/>
          <a:stretch>
            <a:fillRect/>
          </a:stretch>
        </p:blipFill>
        <p:spPr bwMode="auto">
          <a:xfrm>
            <a:off x="2667000" y="2146300"/>
            <a:ext cx="5974080" cy="3733800"/>
          </a:xfrm>
          <a:prstGeom prst="rect">
            <a:avLst/>
          </a:prstGeom>
          <a:noFill/>
        </p:spPr>
      </p:pic>
      <p:sp>
        <p:nvSpPr>
          <p:cNvPr id="6" name="Slide Number Placeholder 5"/>
          <p:cNvSpPr>
            <a:spLocks noGrp="1"/>
          </p:cNvSpPr>
          <p:nvPr>
            <p:ph type="sldNum" sz="quarter" idx="12"/>
          </p:nvPr>
        </p:nvSpPr>
        <p:spPr/>
        <p:txBody>
          <a:bodyPr/>
          <a:lstStyle/>
          <a:p>
            <a:fld id="{D57F1E4F-1CFF-5643-939E-217C01CDF565}" type="slidenum">
              <a:rPr lang="en-US" smtClean="0"/>
              <a:pPr/>
              <a:t>14</a:t>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Companies that use Python</a:t>
            </a:r>
            <a:br>
              <a:rPr lang="en-US" dirty="0"/>
            </a:br>
            <a:br>
              <a:rPr lang="en-US" dirty="0"/>
            </a:br>
            <a:r>
              <a:rPr lang="en-US" dirty="0" err="1"/>
              <a:t>Facebook</a:t>
            </a:r>
            <a:br>
              <a:rPr lang="en-US" b="1" dirty="0"/>
            </a:br>
            <a:br>
              <a:rPr lang="en-US" b="1" dirty="0"/>
            </a:br>
            <a:br>
              <a:rPr lang="en-US" b="1" dirty="0"/>
            </a:br>
            <a:br>
              <a:rPr lang="en-US" b="1" dirty="0"/>
            </a:br>
            <a:br>
              <a:rPr lang="en-US" dirty="0"/>
            </a:br>
            <a:endParaRPr lang="en-US" dirty="0"/>
          </a:p>
        </p:txBody>
      </p:sp>
      <p:sp>
        <p:nvSpPr>
          <p:cNvPr id="3" name="Content Placeholder 2"/>
          <p:cNvSpPr>
            <a:spLocks noGrp="1"/>
          </p:cNvSpPr>
          <p:nvPr>
            <p:ph idx="1"/>
          </p:nvPr>
        </p:nvSpPr>
        <p:spPr/>
        <p:txBody>
          <a:bodyPr>
            <a:normAutofit/>
          </a:bodyPr>
          <a:lstStyle/>
          <a:p>
            <a:pPr>
              <a:buNone/>
            </a:pPr>
            <a:endParaRPr lang="en-US" dirty="0"/>
          </a:p>
        </p:txBody>
      </p:sp>
      <p:sp>
        <p:nvSpPr>
          <p:cNvPr id="7" name="Rectangle 6"/>
          <p:cNvSpPr/>
          <p:nvPr/>
        </p:nvSpPr>
        <p:spPr>
          <a:xfrm>
            <a:off x="2621280" y="5925604"/>
            <a:ext cx="8912352" cy="954107"/>
          </a:xfrm>
          <a:prstGeom prst="rect">
            <a:avLst/>
          </a:prstGeom>
        </p:spPr>
        <p:txBody>
          <a:bodyPr wrap="square">
            <a:spAutoFit/>
          </a:bodyPr>
          <a:lstStyle/>
          <a:p>
            <a:r>
              <a:rPr lang="en-US" sz="1400" b="1" dirty="0" err="1"/>
              <a:t>Facebook</a:t>
            </a:r>
            <a:r>
              <a:rPr lang="en-US" sz="1400" dirty="0"/>
              <a:t> applies </a:t>
            </a:r>
            <a:r>
              <a:rPr lang="en-US" sz="1400" b="1" dirty="0"/>
              <a:t>Python</a:t>
            </a:r>
            <a:r>
              <a:rPr lang="en-US" sz="1400" dirty="0"/>
              <a:t> largely to process images. It's quite obvious that this social network deals with </a:t>
            </a:r>
            <a:r>
              <a:rPr lang="en-US" sz="1400" b="1" dirty="0"/>
              <a:t>huge amount of data including tons of images</a:t>
            </a:r>
            <a:r>
              <a:rPr lang="en-US" sz="1400" dirty="0"/>
              <a:t>. The company decided to use Python as the core language for the </a:t>
            </a:r>
            <a:r>
              <a:rPr lang="en-US" sz="1400" b="1" dirty="0"/>
              <a:t>back-end</a:t>
            </a:r>
            <a:r>
              <a:rPr lang="en-US" sz="1400" dirty="0"/>
              <a:t> of their applications connected with image processing (e.g. image resizing).</a:t>
            </a:r>
          </a:p>
        </p:txBody>
      </p:sp>
      <p:pic>
        <p:nvPicPr>
          <p:cNvPr id="37890" name="Picture 2" descr="Advantages of Python: Why did Facebook choose it"/>
          <p:cNvPicPr>
            <a:picLocks noChangeAspect="1" noChangeArrowheads="1"/>
          </p:cNvPicPr>
          <p:nvPr/>
        </p:nvPicPr>
        <p:blipFill>
          <a:blip r:embed="rId2"/>
          <a:srcRect/>
          <a:stretch>
            <a:fillRect/>
          </a:stretch>
        </p:blipFill>
        <p:spPr bwMode="auto">
          <a:xfrm>
            <a:off x="2694432" y="2224025"/>
            <a:ext cx="5801994" cy="3626246"/>
          </a:xfrm>
          <a:prstGeom prst="rect">
            <a:avLst/>
          </a:prstGeom>
          <a:noFill/>
        </p:spPr>
      </p:pic>
      <p:sp>
        <p:nvSpPr>
          <p:cNvPr id="6" name="Slide Number Placeholder 5"/>
          <p:cNvSpPr>
            <a:spLocks noGrp="1"/>
          </p:cNvSpPr>
          <p:nvPr>
            <p:ph type="sldNum" sz="quarter" idx="12"/>
          </p:nvPr>
        </p:nvSpPr>
        <p:spPr/>
        <p:txBody>
          <a:bodyPr/>
          <a:lstStyle/>
          <a:p>
            <a:fld id="{D57F1E4F-1CFF-5643-939E-217C01CDF565}" type="slidenum">
              <a:rPr lang="en-US" smtClean="0"/>
              <a:pPr/>
              <a:t>15</a:t>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top tier companies that uses Python</a:t>
            </a:r>
          </a:p>
        </p:txBody>
      </p:sp>
      <p:sp>
        <p:nvSpPr>
          <p:cNvPr id="3" name="Content Placeholder 2"/>
          <p:cNvSpPr>
            <a:spLocks noGrp="1"/>
          </p:cNvSpPr>
          <p:nvPr>
            <p:ph idx="1"/>
          </p:nvPr>
        </p:nvSpPr>
        <p:spPr/>
        <p:txBody>
          <a:bodyPr>
            <a:normAutofit/>
          </a:bodyPr>
          <a:lstStyle/>
          <a:p>
            <a:r>
              <a:rPr lang="en-US" dirty="0"/>
              <a:t>Google</a:t>
            </a:r>
          </a:p>
          <a:p>
            <a:r>
              <a:rPr lang="en-US" dirty="0" err="1"/>
              <a:t>Quora</a:t>
            </a:r>
            <a:endParaRPr lang="en-US" dirty="0"/>
          </a:p>
          <a:p>
            <a:r>
              <a:rPr lang="en-US" dirty="0"/>
              <a:t>Netflix</a:t>
            </a:r>
          </a:p>
          <a:p>
            <a:r>
              <a:rPr lang="en-US" dirty="0" err="1"/>
              <a:t>Dropbox</a:t>
            </a:r>
            <a:endParaRPr lang="en-US" dirty="0"/>
          </a:p>
          <a:p>
            <a:r>
              <a:rPr lang="en-US" dirty="0" err="1"/>
              <a:t>Reddit</a:t>
            </a:r>
            <a:endParaRPr lang="en-US" dirty="0"/>
          </a:p>
          <a:p>
            <a:r>
              <a:rPr lang="en-US" dirty="0"/>
              <a:t>Yahoo</a:t>
            </a:r>
          </a:p>
          <a:p>
            <a:r>
              <a:rPr lang="en-US" dirty="0"/>
              <a:t>NASA</a:t>
            </a:r>
          </a:p>
          <a:p>
            <a:r>
              <a:rPr lang="en-US" dirty="0"/>
              <a:t>IBM</a:t>
            </a:r>
          </a:p>
          <a:p>
            <a:r>
              <a:rPr lang="en-US" dirty="0"/>
              <a:t>Mozilla</a:t>
            </a:r>
          </a:p>
        </p:txBody>
      </p:sp>
      <p:sp>
        <p:nvSpPr>
          <p:cNvPr id="4" name="Slide Number Placeholder 3"/>
          <p:cNvSpPr>
            <a:spLocks noGrp="1"/>
          </p:cNvSpPr>
          <p:nvPr>
            <p:ph type="sldNum" sz="quarter" idx="12"/>
          </p:nvPr>
        </p:nvSpPr>
        <p:spPr/>
        <p:txBody>
          <a:bodyPr/>
          <a:lstStyle/>
          <a:p>
            <a:fld id="{D57F1E4F-1CFF-5643-939E-217C01CDF565}" type="slidenum">
              <a:rPr lang="en-US" smtClean="0"/>
              <a:pPr/>
              <a:t>16</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Python</a:t>
            </a:r>
          </a:p>
        </p:txBody>
      </p:sp>
      <p:sp>
        <p:nvSpPr>
          <p:cNvPr id="3" name="Content Placeholder 2"/>
          <p:cNvSpPr>
            <a:spLocks noGrp="1"/>
          </p:cNvSpPr>
          <p:nvPr>
            <p:ph idx="1"/>
          </p:nvPr>
        </p:nvSpPr>
        <p:spPr/>
        <p:txBody>
          <a:bodyPr>
            <a:normAutofit/>
          </a:bodyPr>
          <a:lstStyle/>
          <a:p>
            <a:r>
              <a:rPr lang="en-US" dirty="0"/>
              <a:t>Testing and Automation</a:t>
            </a:r>
          </a:p>
          <a:p>
            <a:r>
              <a:rPr lang="en-US" dirty="0"/>
              <a:t>Numerical Computing</a:t>
            </a:r>
          </a:p>
          <a:p>
            <a:r>
              <a:rPr lang="en-US" dirty="0"/>
              <a:t>Machine Learning and Image Processing for Prototyping and Application</a:t>
            </a:r>
          </a:p>
          <a:p>
            <a:r>
              <a:rPr lang="en-US" dirty="0"/>
              <a:t>Development</a:t>
            </a:r>
          </a:p>
          <a:p>
            <a:r>
              <a:rPr lang="en-US" dirty="0"/>
              <a:t>Data Science</a:t>
            </a:r>
          </a:p>
          <a:p>
            <a:r>
              <a:rPr lang="en-US" dirty="0"/>
              <a:t>Web and Internet Development</a:t>
            </a:r>
          </a:p>
        </p:txBody>
      </p:sp>
      <p:sp>
        <p:nvSpPr>
          <p:cNvPr id="4" name="Slide Number Placeholder 3"/>
          <p:cNvSpPr>
            <a:spLocks noGrp="1"/>
          </p:cNvSpPr>
          <p:nvPr>
            <p:ph type="sldNum" sz="quarter" idx="12"/>
          </p:nvPr>
        </p:nvSpPr>
        <p:spPr/>
        <p:txBody>
          <a:bodyPr/>
          <a:lstStyle/>
          <a:p>
            <a:fld id="{D57F1E4F-1CFF-5643-939E-217C01CDF565}" type="slidenum">
              <a:rPr lang="en-US" smtClean="0"/>
              <a:pPr/>
              <a:t>17</a:t>
            </a:fld>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Downloading Python</a:t>
            </a:r>
          </a:p>
        </p:txBody>
      </p:sp>
      <p:sp>
        <p:nvSpPr>
          <p:cNvPr id="3" name="Content Placeholder 2"/>
          <p:cNvSpPr>
            <a:spLocks noGrp="1"/>
          </p:cNvSpPr>
          <p:nvPr>
            <p:ph idx="1"/>
          </p:nvPr>
        </p:nvSpPr>
        <p:spPr/>
        <p:txBody>
          <a:bodyPr>
            <a:normAutofit fontScale="85000" lnSpcReduction="20000"/>
          </a:bodyPr>
          <a:lstStyle/>
          <a:p>
            <a:r>
              <a:rPr lang="en-US" b="1" dirty="0"/>
              <a:t>Python available at the official website</a:t>
            </a:r>
          </a:p>
          <a:p>
            <a:endParaRPr lang="en-US" dirty="0"/>
          </a:p>
          <a:p>
            <a:pPr>
              <a:buNone/>
            </a:pPr>
            <a:r>
              <a:rPr lang="en-US" dirty="0"/>
              <a:t>	https://www.python.org/downloads/</a:t>
            </a:r>
          </a:p>
          <a:p>
            <a:endParaRPr lang="en-US" dirty="0"/>
          </a:p>
          <a:p>
            <a:r>
              <a:rPr lang="en-US" b="1" dirty="0"/>
              <a:t>Python is available for different operating systems</a:t>
            </a:r>
          </a:p>
          <a:p>
            <a:endParaRPr lang="en-US" dirty="0"/>
          </a:p>
          <a:p>
            <a:pPr lvl="1">
              <a:buFont typeface="Courier New" pitchFamily="49" charset="0"/>
              <a:buChar char="o"/>
            </a:pPr>
            <a:r>
              <a:rPr lang="en-US" dirty="0"/>
              <a:t>Windows</a:t>
            </a:r>
          </a:p>
          <a:p>
            <a:pPr lvl="1">
              <a:buFont typeface="Courier New" pitchFamily="49" charset="0"/>
              <a:buChar char="o"/>
            </a:pPr>
            <a:r>
              <a:rPr lang="en-US" dirty="0"/>
              <a:t>Linux/Unix</a:t>
            </a:r>
          </a:p>
          <a:p>
            <a:pPr lvl="1">
              <a:buFont typeface="Courier New" pitchFamily="49" charset="0"/>
              <a:buChar char="o"/>
            </a:pPr>
            <a:r>
              <a:rPr lang="en-US" dirty="0"/>
              <a:t>Mac</a:t>
            </a:r>
          </a:p>
          <a:p>
            <a:pPr lvl="1">
              <a:buFont typeface="Courier New" pitchFamily="49" charset="0"/>
              <a:buChar char="o"/>
            </a:pPr>
            <a:r>
              <a:rPr lang="en-US" dirty="0"/>
              <a:t>Other</a:t>
            </a:r>
          </a:p>
          <a:p>
            <a:endParaRPr lang="en-US" dirty="0"/>
          </a:p>
          <a:p>
            <a:pPr>
              <a:buNone/>
            </a:pPr>
            <a:r>
              <a:rPr lang="en-US" dirty="0"/>
              <a:t>*Current stable version is 3.6.5 as of this writing (26</a:t>
            </a:r>
            <a:r>
              <a:rPr lang="en-US" baseline="30000" dirty="0"/>
              <a:t>th</a:t>
            </a:r>
            <a:r>
              <a:rPr lang="en-US" dirty="0"/>
              <a:t> May 2018)</a:t>
            </a:r>
          </a:p>
        </p:txBody>
      </p:sp>
      <p:sp>
        <p:nvSpPr>
          <p:cNvPr id="4" name="Slide Number Placeholder 3"/>
          <p:cNvSpPr>
            <a:spLocks noGrp="1"/>
          </p:cNvSpPr>
          <p:nvPr>
            <p:ph type="sldNum" sz="quarter" idx="12"/>
          </p:nvPr>
        </p:nvSpPr>
        <p:spPr/>
        <p:txBody>
          <a:bodyPr/>
          <a:lstStyle/>
          <a:p>
            <a:fld id="{D57F1E4F-1CFF-5643-939E-217C01CDF565}" type="slidenum">
              <a:rPr lang="en-US" smtClean="0"/>
              <a:pPr/>
              <a:t>18</a:t>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Python</a:t>
            </a:r>
          </a:p>
        </p:txBody>
      </p:sp>
      <p:sp>
        <p:nvSpPr>
          <p:cNvPr id="3" name="Content Placeholder 2"/>
          <p:cNvSpPr>
            <a:spLocks noGrp="1"/>
          </p:cNvSpPr>
          <p:nvPr>
            <p:ph idx="1"/>
          </p:nvPr>
        </p:nvSpPr>
        <p:spPr/>
        <p:txBody>
          <a:bodyPr>
            <a:normAutofit/>
          </a:bodyPr>
          <a:lstStyle/>
          <a:p>
            <a:r>
              <a:rPr lang="en-US" b="1" dirty="0"/>
              <a:t>Windows</a:t>
            </a:r>
          </a:p>
          <a:p>
            <a:pPr>
              <a:buNone/>
            </a:pPr>
            <a:r>
              <a:rPr lang="en-US" dirty="0"/>
              <a:t>	Download the executable and run it</a:t>
            </a:r>
          </a:p>
          <a:p>
            <a:r>
              <a:rPr lang="en-US" b="1" dirty="0"/>
              <a:t>Linux (</a:t>
            </a:r>
            <a:r>
              <a:rPr lang="en-US" b="1" dirty="0" err="1"/>
              <a:t>Ubuntu</a:t>
            </a:r>
            <a:r>
              <a:rPr lang="en-US" b="1" dirty="0"/>
              <a:t>)</a:t>
            </a:r>
          </a:p>
          <a:p>
            <a:pPr>
              <a:buNone/>
            </a:pPr>
            <a:r>
              <a:rPr lang="en-US" dirty="0"/>
              <a:t>	Run the command on </a:t>
            </a:r>
            <a:r>
              <a:rPr lang="en-US" dirty="0" err="1"/>
              <a:t>Ubuntu</a:t>
            </a:r>
            <a:r>
              <a:rPr lang="en-US" dirty="0"/>
              <a:t> shell</a:t>
            </a:r>
          </a:p>
          <a:p>
            <a:pPr>
              <a:buNone/>
            </a:pPr>
            <a:r>
              <a:rPr lang="en-US" dirty="0"/>
              <a:t>	</a:t>
            </a:r>
            <a:r>
              <a:rPr lang="en-US" dirty="0" err="1"/>
              <a:t>sudo</a:t>
            </a:r>
            <a:r>
              <a:rPr lang="en-US" dirty="0"/>
              <a:t> apt-get install python3</a:t>
            </a:r>
            <a:endParaRPr lang="en-US" b="1"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19</a:t>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Python</a:t>
            </a:r>
          </a:p>
        </p:txBody>
      </p:sp>
      <p:sp>
        <p:nvSpPr>
          <p:cNvPr id="3" name="Content Placeholder 2"/>
          <p:cNvSpPr>
            <a:spLocks noGrp="1"/>
          </p:cNvSpPr>
          <p:nvPr>
            <p:ph idx="1"/>
          </p:nvPr>
        </p:nvSpPr>
        <p:spPr/>
        <p:txBody>
          <a:bodyPr/>
          <a:lstStyle/>
          <a:p>
            <a:r>
              <a:rPr lang="en-US" dirty="0"/>
              <a:t>Why Python works so well as your first programming language</a:t>
            </a:r>
          </a:p>
          <a:p>
            <a:r>
              <a:rPr lang="en-US" dirty="0"/>
              <a:t>Three types of Python applications</a:t>
            </a:r>
          </a:p>
          <a:p>
            <a:r>
              <a:rPr lang="en-US" dirty="0"/>
              <a:t>The source code for a console application</a:t>
            </a:r>
          </a:p>
          <a:p>
            <a:r>
              <a:rPr lang="en-US" dirty="0"/>
              <a:t>How Python compiles and runs source code</a:t>
            </a:r>
          </a:p>
          <a:p>
            <a:r>
              <a:rPr lang="en-US" dirty="0"/>
              <a:t>How to use IDLE to develop programs</a:t>
            </a:r>
          </a:p>
          <a:p>
            <a:r>
              <a:rPr lang="en-US" dirty="0"/>
              <a:t>How to use the interactive shell</a:t>
            </a:r>
          </a:p>
          <a:p>
            <a:r>
              <a:rPr lang="en-US" dirty="0"/>
              <a:t>How to work with source files</a:t>
            </a:r>
          </a:p>
          <a:p>
            <a:r>
              <a:rPr lang="en-US" dirty="0"/>
              <a:t>How to compile and run a program</a:t>
            </a:r>
          </a:p>
          <a:p>
            <a:r>
              <a:rPr lang="en-US" dirty="0"/>
              <a:t>How to fix syntax and runtime errors</a:t>
            </a:r>
          </a:p>
        </p:txBody>
      </p:sp>
      <p:sp>
        <p:nvSpPr>
          <p:cNvPr id="4" name="Slide Number Placeholder 3"/>
          <p:cNvSpPr>
            <a:spLocks noGrp="1"/>
          </p:cNvSpPr>
          <p:nvPr>
            <p:ph type="sldNum" sz="quarter" idx="12"/>
          </p:nvPr>
        </p:nvSpPr>
        <p:spPr/>
        <p:txBody>
          <a:bodyPr/>
          <a:lstStyle/>
          <a:p>
            <a:fld id="{D57F1E4F-1CFF-5643-939E-217C01CDF565}" type="slidenum">
              <a:rPr lang="en-US" smtClean="0"/>
              <a:pPr/>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Installation : The Interactive shell</a:t>
            </a:r>
          </a:p>
        </p:txBody>
      </p:sp>
      <p:sp>
        <p:nvSpPr>
          <p:cNvPr id="3" name="Content Placeholder 2"/>
          <p:cNvSpPr>
            <a:spLocks noGrp="1"/>
          </p:cNvSpPr>
          <p:nvPr>
            <p:ph idx="1"/>
          </p:nvPr>
        </p:nvSpPr>
        <p:spPr/>
        <p:txBody>
          <a:bodyPr>
            <a:normAutofit fontScale="92500" lnSpcReduction="20000"/>
          </a:bodyPr>
          <a:lstStyle/>
          <a:p>
            <a:r>
              <a:rPr lang="en-US" b="1" dirty="0"/>
              <a:t>Windows</a:t>
            </a:r>
            <a:r>
              <a:rPr lang="en-US" dirty="0"/>
              <a:t> :</a:t>
            </a:r>
          </a:p>
          <a:p>
            <a:pPr>
              <a:buNone/>
            </a:pPr>
            <a:endParaRPr lang="en-US" dirty="0"/>
          </a:p>
          <a:p>
            <a:pPr>
              <a:buNone/>
            </a:pPr>
            <a:r>
              <a:rPr lang="en-US" dirty="0"/>
              <a:t>Press Windows Key and type cmd. </a:t>
            </a:r>
          </a:p>
          <a:p>
            <a:pPr>
              <a:buNone/>
            </a:pPr>
            <a:r>
              <a:rPr lang="en-US" dirty="0"/>
              <a:t>On the Terminal type python</a:t>
            </a:r>
          </a:p>
          <a:p>
            <a:endParaRPr lang="en-US" b="1" dirty="0"/>
          </a:p>
          <a:p>
            <a:r>
              <a:rPr lang="en-US" b="1" dirty="0"/>
              <a:t>Linux</a:t>
            </a:r>
            <a:r>
              <a:rPr lang="en-US" dirty="0"/>
              <a:t> : </a:t>
            </a:r>
          </a:p>
          <a:p>
            <a:endParaRPr lang="en-US" dirty="0"/>
          </a:p>
          <a:p>
            <a:pPr>
              <a:buNone/>
            </a:pPr>
            <a:r>
              <a:rPr lang="en-US" dirty="0"/>
              <a:t>Open a terminal</a:t>
            </a:r>
          </a:p>
          <a:p>
            <a:pPr>
              <a:buNone/>
            </a:pPr>
            <a:r>
              <a:rPr lang="en-US" dirty="0"/>
              <a:t>(</a:t>
            </a:r>
            <a:r>
              <a:rPr lang="en-US" dirty="0" err="1"/>
              <a:t>Ubuntu</a:t>
            </a:r>
            <a:r>
              <a:rPr lang="en-US" dirty="0"/>
              <a:t> CTRL+ALT+T) and type python</a:t>
            </a:r>
          </a:p>
          <a:p>
            <a:endParaRPr lang="en-US" dirty="0"/>
          </a:p>
          <a:p>
            <a:pPr>
              <a:buNone/>
            </a:pPr>
            <a:r>
              <a:rPr lang="en-US" dirty="0"/>
              <a:t>** if you get error like command not found, add python installation path</a:t>
            </a:r>
            <a:endParaRPr lang="en-US" b="1" dirty="0"/>
          </a:p>
        </p:txBody>
      </p:sp>
      <p:pic>
        <p:nvPicPr>
          <p:cNvPr id="38914" name="Picture 2"/>
          <p:cNvPicPr>
            <a:picLocks noChangeAspect="1" noChangeArrowheads="1"/>
          </p:cNvPicPr>
          <p:nvPr/>
        </p:nvPicPr>
        <p:blipFill>
          <a:blip r:embed="rId2"/>
          <a:srcRect/>
          <a:stretch>
            <a:fillRect/>
          </a:stretch>
        </p:blipFill>
        <p:spPr bwMode="auto">
          <a:xfrm>
            <a:off x="6722285" y="2037206"/>
            <a:ext cx="5420947" cy="2766442"/>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D57F1E4F-1CFF-5643-939E-217C01CDF565}" type="slidenum">
              <a:rPr lang="en-US" smtClean="0"/>
              <a:pPr/>
              <a:t>20</a:t>
            </a:fld>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Free tools for working environment</a:t>
            </a:r>
          </a:p>
        </p:txBody>
      </p:sp>
      <p:sp>
        <p:nvSpPr>
          <p:cNvPr id="3" name="Content Placeholder 2"/>
          <p:cNvSpPr>
            <a:spLocks noGrp="1"/>
          </p:cNvSpPr>
          <p:nvPr>
            <p:ph idx="1"/>
          </p:nvPr>
        </p:nvSpPr>
        <p:spPr>
          <a:xfrm>
            <a:off x="2589212" y="2133600"/>
            <a:ext cx="8915400" cy="4450080"/>
          </a:xfrm>
        </p:spPr>
        <p:txBody>
          <a:bodyPr>
            <a:normAutofit fontScale="92500" lnSpcReduction="20000"/>
          </a:bodyPr>
          <a:lstStyle/>
          <a:p>
            <a:r>
              <a:rPr lang="en-US" b="1" dirty="0"/>
              <a:t>Use an IDE</a:t>
            </a:r>
          </a:p>
          <a:p>
            <a:pPr>
              <a:buNone/>
            </a:pPr>
            <a:r>
              <a:rPr lang="en-US" dirty="0"/>
              <a:t>	</a:t>
            </a:r>
            <a:r>
              <a:rPr lang="en-US" b="1" dirty="0" err="1"/>
              <a:t>Pycharm</a:t>
            </a:r>
            <a:r>
              <a:rPr lang="en-US" b="1" dirty="0"/>
              <a:t> Community IDE </a:t>
            </a:r>
            <a:r>
              <a:rPr lang="en-US" dirty="0"/>
              <a:t>(</a:t>
            </a:r>
            <a:r>
              <a:rPr lang="en-US" sz="1600" dirty="0"/>
              <a:t>Lightweight IDE for Python &amp; Scientific development</a:t>
            </a:r>
            <a:r>
              <a:rPr lang="en-US" dirty="0"/>
              <a:t>)</a:t>
            </a:r>
          </a:p>
          <a:p>
            <a:pPr>
              <a:buNone/>
            </a:pPr>
            <a:r>
              <a:rPr lang="en-US" dirty="0"/>
              <a:t>	https://www.jetbrains.com/pycharm/download/</a:t>
            </a:r>
          </a:p>
          <a:p>
            <a:pPr>
              <a:buNone/>
            </a:pPr>
            <a:r>
              <a:rPr lang="en-US" dirty="0"/>
              <a:t>	</a:t>
            </a:r>
            <a:r>
              <a:rPr lang="en-US" b="1" dirty="0"/>
              <a:t>Eclipse with </a:t>
            </a:r>
            <a:r>
              <a:rPr lang="en-US" b="1" dirty="0" err="1"/>
              <a:t>PyDev</a:t>
            </a:r>
            <a:endParaRPr lang="en-US" b="1" dirty="0"/>
          </a:p>
          <a:p>
            <a:pPr>
              <a:buNone/>
            </a:pPr>
            <a:r>
              <a:rPr lang="en-US" dirty="0"/>
              <a:t>	https://marketplace.eclipse.org/content/pydev-python-ide-eclipse</a:t>
            </a:r>
          </a:p>
          <a:p>
            <a:pPr>
              <a:buNone/>
            </a:pPr>
            <a:r>
              <a:rPr lang="en-US" b="1" dirty="0"/>
              <a:t>	</a:t>
            </a:r>
            <a:r>
              <a:rPr lang="en-US" b="1" dirty="0" err="1"/>
              <a:t>Thonny</a:t>
            </a:r>
            <a:r>
              <a:rPr lang="en-US" b="1" dirty="0"/>
              <a:t> Python IDE for beginners</a:t>
            </a:r>
          </a:p>
          <a:p>
            <a:pPr>
              <a:buNone/>
            </a:pPr>
            <a:r>
              <a:rPr lang="en-US" dirty="0"/>
              <a:t>	http://thonny.org/</a:t>
            </a:r>
          </a:p>
          <a:p>
            <a:pPr>
              <a:buNone/>
            </a:pPr>
            <a:r>
              <a:rPr lang="en-US" b="1" dirty="0"/>
              <a:t>	Visual Studio Code</a:t>
            </a:r>
          </a:p>
          <a:p>
            <a:pPr>
              <a:buNone/>
            </a:pPr>
            <a:r>
              <a:rPr lang="en-US" b="1" dirty="0"/>
              <a:t>	</a:t>
            </a:r>
            <a:r>
              <a:rPr lang="en-US" dirty="0"/>
              <a:t>https://code.visualstudio.com/</a:t>
            </a:r>
          </a:p>
          <a:p>
            <a:pPr>
              <a:buNone/>
            </a:pPr>
            <a:r>
              <a:rPr lang="en-US" dirty="0"/>
              <a:t>	</a:t>
            </a:r>
            <a:r>
              <a:rPr lang="en-US" b="1" dirty="0"/>
              <a:t>Anaconda</a:t>
            </a:r>
          </a:p>
          <a:p>
            <a:pPr>
              <a:buNone/>
            </a:pPr>
            <a:r>
              <a:rPr lang="en-US" dirty="0"/>
              <a:t>	https://www.anaconda.com/download/</a:t>
            </a:r>
          </a:p>
          <a:p>
            <a:r>
              <a:rPr lang="en-US" b="1" dirty="0"/>
              <a:t>Use any text editor and Command line</a:t>
            </a:r>
          </a:p>
          <a:p>
            <a:pPr>
              <a:buNone/>
            </a:pPr>
            <a:r>
              <a:rPr lang="en-US" dirty="0"/>
              <a:t>	Notepad++, vi, vim, </a:t>
            </a:r>
            <a:r>
              <a:rPr lang="en-US" dirty="0" err="1"/>
              <a:t>gEdit</a:t>
            </a:r>
            <a:r>
              <a:rPr lang="en-US" dirty="0"/>
              <a:t>, </a:t>
            </a:r>
            <a:r>
              <a:rPr lang="en-US" dirty="0" err="1"/>
              <a:t>jEdit</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21</a:t>
            </a:fld>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Documentation</a:t>
            </a:r>
          </a:p>
        </p:txBody>
      </p:sp>
      <p:sp>
        <p:nvSpPr>
          <p:cNvPr id="3" name="Content Placeholder 2"/>
          <p:cNvSpPr>
            <a:spLocks noGrp="1"/>
          </p:cNvSpPr>
          <p:nvPr>
            <p:ph idx="1"/>
          </p:nvPr>
        </p:nvSpPr>
        <p:spPr/>
        <p:txBody>
          <a:bodyPr>
            <a:normAutofit lnSpcReduction="10000"/>
          </a:bodyPr>
          <a:lstStyle/>
          <a:p>
            <a:r>
              <a:rPr lang="en-US" b="1" dirty="0"/>
              <a:t>Python documentation</a:t>
            </a:r>
          </a:p>
          <a:p>
            <a:pPr>
              <a:buNone/>
            </a:pPr>
            <a:r>
              <a:rPr lang="en-US" dirty="0"/>
              <a:t>	https://docs.python.org/3/</a:t>
            </a:r>
          </a:p>
          <a:p>
            <a:r>
              <a:rPr lang="en-US" b="1" dirty="0"/>
              <a:t>Python standard library</a:t>
            </a:r>
          </a:p>
          <a:p>
            <a:pPr>
              <a:buNone/>
            </a:pPr>
            <a:r>
              <a:rPr lang="en-US" dirty="0"/>
              <a:t>	https://docs.python.org/3/library/index.html</a:t>
            </a:r>
          </a:p>
          <a:p>
            <a:r>
              <a:rPr lang="en-US" b="1" dirty="0"/>
              <a:t>Python HOWTOs</a:t>
            </a:r>
          </a:p>
          <a:p>
            <a:pPr>
              <a:buNone/>
            </a:pPr>
            <a:r>
              <a:rPr lang="en-US" dirty="0"/>
              <a:t>	https://docs.python.org/3/howto/index.html</a:t>
            </a:r>
          </a:p>
          <a:p>
            <a:r>
              <a:rPr lang="en-US" b="1" dirty="0"/>
              <a:t>Python Frequently Asked Questions (FAQs with answers)</a:t>
            </a:r>
          </a:p>
          <a:p>
            <a:pPr>
              <a:buNone/>
            </a:pPr>
            <a:r>
              <a:rPr lang="en-US" dirty="0"/>
              <a:t>	https://docs.python.org/3/faq/index.html</a:t>
            </a:r>
          </a:p>
          <a:p>
            <a:r>
              <a:rPr lang="en-US" b="1" dirty="0"/>
              <a:t>Python tutorial</a:t>
            </a:r>
          </a:p>
          <a:p>
            <a:pPr>
              <a:buNone/>
            </a:pPr>
            <a:r>
              <a:rPr lang="en-US" b="1" dirty="0"/>
              <a:t>	</a:t>
            </a:r>
            <a:r>
              <a:rPr lang="en-US" dirty="0"/>
              <a:t>https://docs.python.org/3/tutorial/index.html</a:t>
            </a:r>
          </a:p>
        </p:txBody>
      </p:sp>
      <p:sp>
        <p:nvSpPr>
          <p:cNvPr id="4" name="Slide Number Placeholder 3"/>
          <p:cNvSpPr>
            <a:spLocks noGrp="1"/>
          </p:cNvSpPr>
          <p:nvPr>
            <p:ph type="sldNum" sz="quarter" idx="12"/>
          </p:nvPr>
        </p:nvSpPr>
        <p:spPr/>
        <p:txBody>
          <a:bodyPr/>
          <a:lstStyle/>
          <a:p>
            <a:fld id="{D57F1E4F-1CFF-5643-939E-217C01CDF565}" type="slidenum">
              <a:rPr lang="en-US" smtClean="0"/>
              <a:pPr/>
              <a:t>22</a:t>
            </a:fld>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source code for a console application</a:t>
            </a:r>
          </a:p>
        </p:txBody>
      </p:sp>
      <p:sp>
        <p:nvSpPr>
          <p:cNvPr id="3" name="Content Placeholder 2"/>
          <p:cNvSpPr>
            <a:spLocks noGrp="1"/>
          </p:cNvSpPr>
          <p:nvPr>
            <p:ph idx="1"/>
          </p:nvPr>
        </p:nvSpPr>
        <p:spPr/>
        <p:txBody>
          <a:bodyPr>
            <a:normAutofit fontScale="85000" lnSpcReduction="20000"/>
          </a:bodyPr>
          <a:lstStyle/>
          <a:p>
            <a:r>
              <a:rPr lang="en-US" dirty="0"/>
              <a:t>#/</a:t>
            </a:r>
            <a:r>
              <a:rPr lang="en-US" dirty="0" err="1"/>
              <a:t>usr</a:t>
            </a:r>
            <a:r>
              <a:rPr lang="en-US" dirty="0"/>
              <a:t>/bin/</a:t>
            </a:r>
            <a:r>
              <a:rPr lang="en-US" dirty="0" err="1"/>
              <a:t>env</a:t>
            </a:r>
            <a:r>
              <a:rPr lang="en-US" dirty="0"/>
              <a:t>   python3</a:t>
            </a:r>
          </a:p>
          <a:p>
            <a:r>
              <a:rPr lang="en-US" dirty="0"/>
              <a:t>person = input('Enter your name: ')</a:t>
            </a:r>
          </a:p>
          <a:p>
            <a:r>
              <a:rPr lang="en-US" dirty="0"/>
              <a:t>print('Hello', person)</a:t>
            </a:r>
          </a:p>
          <a:p>
            <a:endParaRPr lang="en-US" dirty="0"/>
          </a:p>
          <a:p>
            <a:pPr>
              <a:buNone/>
            </a:pPr>
            <a:r>
              <a:rPr lang="en-US" dirty="0"/>
              <a:t>&gt;&gt;&gt; %Run test.py</a:t>
            </a:r>
          </a:p>
          <a:p>
            <a:pPr>
              <a:buNone/>
            </a:pPr>
            <a:r>
              <a:rPr lang="en-US" dirty="0"/>
              <a:t>Enter your name: Shaji</a:t>
            </a:r>
          </a:p>
          <a:p>
            <a:pPr>
              <a:buNone/>
            </a:pPr>
            <a:r>
              <a:rPr lang="en-US" dirty="0"/>
              <a:t>Hello Shaji</a:t>
            </a:r>
          </a:p>
          <a:p>
            <a:endParaRPr lang="en-US" dirty="0"/>
          </a:p>
          <a:p>
            <a:pPr>
              <a:buNone/>
            </a:pPr>
            <a:r>
              <a:rPr lang="en-US" b="1" dirty="0"/>
              <a:t>Discussion</a:t>
            </a:r>
          </a:p>
          <a:p>
            <a:r>
              <a:rPr lang="en-US" dirty="0"/>
              <a:t>The first line in this program is called the </a:t>
            </a:r>
            <a:r>
              <a:rPr lang="en-US" i="1" dirty="0"/>
              <a:t>shebang line</a:t>
            </a:r>
            <a:r>
              <a:rPr lang="en-US" dirty="0"/>
              <a:t>, or </a:t>
            </a:r>
            <a:r>
              <a:rPr lang="en-US" i="1" dirty="0"/>
              <a:t>shebang</a:t>
            </a:r>
            <a:r>
              <a:rPr lang="en-US" dirty="0"/>
              <a:t>. It specifies the interpreter that should be used to run the program.</a:t>
            </a:r>
          </a:p>
          <a:p>
            <a:r>
              <a:rPr lang="en-US" dirty="0"/>
              <a:t>This application gets a value (in this case a name) from the user and greet that person saying “Hello &lt;Person Name&gt;”</a:t>
            </a:r>
          </a:p>
        </p:txBody>
      </p:sp>
      <p:pic>
        <p:nvPicPr>
          <p:cNvPr id="21507" name="Picture 3"/>
          <p:cNvPicPr>
            <a:picLocks noChangeAspect="1" noChangeArrowheads="1"/>
          </p:cNvPicPr>
          <p:nvPr/>
        </p:nvPicPr>
        <p:blipFill>
          <a:blip r:embed="rId2"/>
          <a:srcRect/>
          <a:stretch>
            <a:fillRect/>
          </a:stretch>
        </p:blipFill>
        <p:spPr bwMode="auto">
          <a:xfrm>
            <a:off x="8269797" y="1236156"/>
            <a:ext cx="3434524" cy="3638866"/>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D57F1E4F-1CFF-5643-939E-217C01CDF565}" type="slidenum">
              <a:rPr lang="en-US" smtClean="0"/>
              <a:pPr/>
              <a:t>23</a:t>
            </a:fld>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Python compiles and runs source code</a:t>
            </a:r>
          </a:p>
        </p:txBody>
      </p:sp>
      <p:sp>
        <p:nvSpPr>
          <p:cNvPr id="3" name="Content Placeholder 2"/>
          <p:cNvSpPr>
            <a:spLocks noGrp="1"/>
          </p:cNvSpPr>
          <p:nvPr>
            <p:ph idx="1"/>
          </p:nvPr>
        </p:nvSpPr>
        <p:spPr>
          <a:xfrm>
            <a:off x="2589212" y="2133600"/>
            <a:ext cx="8915400" cy="4401312"/>
          </a:xfrm>
        </p:spPr>
        <p:txBody>
          <a:bodyPr>
            <a:normAutofit fontScale="92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Step 1 : The programmer uses an IDE or text editor  to enter the source code</a:t>
            </a:r>
          </a:p>
          <a:p>
            <a:r>
              <a:rPr lang="en-US" dirty="0"/>
              <a:t>Step 2 : The source code is compiled by the Python interpreter into bytecode.</a:t>
            </a:r>
          </a:p>
          <a:p>
            <a:r>
              <a:rPr lang="en-US" dirty="0"/>
              <a:t>Step 3 : The bytecode is translated by the Python virtual machine into     instructions that can interact with the operating system of the computer</a:t>
            </a:r>
          </a:p>
        </p:txBody>
      </p:sp>
      <p:pic>
        <p:nvPicPr>
          <p:cNvPr id="22530" name="Picture 2"/>
          <p:cNvPicPr>
            <a:picLocks noChangeAspect="1" noChangeArrowheads="1"/>
          </p:cNvPicPr>
          <p:nvPr/>
        </p:nvPicPr>
        <p:blipFill>
          <a:blip r:embed="rId2"/>
          <a:srcRect/>
          <a:stretch>
            <a:fillRect/>
          </a:stretch>
        </p:blipFill>
        <p:spPr bwMode="auto">
          <a:xfrm>
            <a:off x="4103561" y="1711452"/>
            <a:ext cx="4894135" cy="3092765"/>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D57F1E4F-1CFF-5643-939E-217C01CDF565}" type="slidenum">
              <a:rPr lang="en-US" smtClean="0"/>
              <a:pPr/>
              <a:t>24</a:t>
            </a:fld>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the python file extensions, .</a:t>
            </a:r>
            <a:r>
              <a:rPr lang="en-US" dirty="0" err="1"/>
              <a:t>py</a:t>
            </a:r>
            <a:r>
              <a:rPr lang="en-US" dirty="0"/>
              <a:t>, .</a:t>
            </a:r>
            <a:r>
              <a:rPr lang="en-US" dirty="0" err="1"/>
              <a:t>pyc</a:t>
            </a:r>
            <a:r>
              <a:rPr lang="en-US" dirty="0"/>
              <a:t> .</a:t>
            </a:r>
            <a:r>
              <a:rPr lang="en-US" dirty="0" err="1"/>
              <a:t>pyd</a:t>
            </a:r>
            <a:r>
              <a:rPr lang="en-US" dirty="0"/>
              <a:t> .</a:t>
            </a:r>
            <a:r>
              <a:rPr lang="en-US" dirty="0" err="1"/>
              <a:t>pyo</a:t>
            </a:r>
            <a:r>
              <a:rPr lang="en-US" dirty="0"/>
              <a:t> stand for?</a:t>
            </a:r>
          </a:p>
        </p:txBody>
      </p:sp>
      <p:sp>
        <p:nvSpPr>
          <p:cNvPr id="3" name="Content Placeholder 2"/>
          <p:cNvSpPr>
            <a:spLocks noGrp="1"/>
          </p:cNvSpPr>
          <p:nvPr>
            <p:ph idx="1"/>
          </p:nvPr>
        </p:nvSpPr>
        <p:spPr/>
        <p:txBody>
          <a:bodyPr>
            <a:normAutofit/>
          </a:bodyPr>
          <a:lstStyle/>
          <a:p>
            <a:r>
              <a:rPr lang="en-US" b="1" dirty="0"/>
              <a:t>.</a:t>
            </a:r>
            <a:r>
              <a:rPr lang="en-US" b="1" dirty="0" err="1"/>
              <a:t>py</a:t>
            </a:r>
            <a:r>
              <a:rPr lang="en-US" dirty="0"/>
              <a:t>: This is normally the input source code that you've written.</a:t>
            </a:r>
          </a:p>
          <a:p>
            <a:r>
              <a:rPr lang="en-US" b="1" dirty="0"/>
              <a:t>.</a:t>
            </a:r>
            <a:r>
              <a:rPr lang="en-US" b="1" dirty="0" err="1"/>
              <a:t>pyc</a:t>
            </a:r>
            <a:r>
              <a:rPr lang="en-US" dirty="0"/>
              <a:t>: This is the compiled bytecode. If you import a module, python will build a *.pyc file that contains the bytecode to make importing it again later easier (and faster).</a:t>
            </a:r>
          </a:p>
          <a:p>
            <a:r>
              <a:rPr lang="en-US" b="1" dirty="0"/>
              <a:t>.</a:t>
            </a:r>
            <a:r>
              <a:rPr lang="en-US" b="1" dirty="0" err="1"/>
              <a:t>pyo</a:t>
            </a:r>
            <a:r>
              <a:rPr lang="en-US" dirty="0"/>
              <a:t>: This is a *.pyc file that was created while optimizations (-O) was on.</a:t>
            </a:r>
          </a:p>
          <a:p>
            <a:r>
              <a:rPr lang="en-US" b="1" dirty="0"/>
              <a:t>.</a:t>
            </a:r>
            <a:r>
              <a:rPr lang="en-US" b="1" dirty="0" err="1"/>
              <a:t>pyd</a:t>
            </a:r>
            <a:r>
              <a:rPr lang="en-US" dirty="0"/>
              <a:t>: This is basically a windows </a:t>
            </a:r>
            <a:r>
              <a:rPr lang="en-US" dirty="0" err="1"/>
              <a:t>dll</a:t>
            </a:r>
            <a:r>
              <a:rPr lang="en-US" dirty="0"/>
              <a:t> file. http://docs.python.org/faq/windows.html#is-a-pyd-file-the-same-as-a-dll</a:t>
            </a:r>
          </a:p>
        </p:txBody>
      </p:sp>
      <p:sp>
        <p:nvSpPr>
          <p:cNvPr id="4" name="Slide Number Placeholder 3"/>
          <p:cNvSpPr>
            <a:spLocks noGrp="1"/>
          </p:cNvSpPr>
          <p:nvPr>
            <p:ph type="sldNum" sz="quarter" idx="12"/>
          </p:nvPr>
        </p:nvSpPr>
        <p:spPr/>
        <p:txBody>
          <a:bodyPr/>
          <a:lstStyle/>
          <a:p>
            <a:fld id="{D57F1E4F-1CFF-5643-939E-217C01CDF565}" type="slidenum">
              <a:rPr lang="en-US" smtClean="0"/>
              <a:pPr/>
              <a:t>25</a:t>
            </a:fld>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compile and run a program</a:t>
            </a:r>
          </a:p>
        </p:txBody>
      </p:sp>
      <p:sp>
        <p:nvSpPr>
          <p:cNvPr id="3" name="Content Placeholder 2"/>
          <p:cNvSpPr>
            <a:spLocks noGrp="1"/>
          </p:cNvSpPr>
          <p:nvPr>
            <p:ph idx="1"/>
          </p:nvPr>
        </p:nvSpPr>
        <p:spPr/>
        <p:txBody>
          <a:bodyPr>
            <a:normAutofit fontScale="85000" lnSpcReduction="10000"/>
          </a:bodyPr>
          <a:lstStyle/>
          <a:p>
            <a:r>
              <a:rPr lang="en-US" dirty="0"/>
              <a:t>From the editor window, press the F5 key or select Run -&gt; Run Module.</a:t>
            </a:r>
          </a:p>
          <a:p>
            <a:r>
              <a:rPr lang="en-US" dirty="0"/>
              <a:t>If IDLE displays a dialog box that indicates that you must save the program first, click OK to save it. Then, if the program doesn’t have any errors, IDLE runs the program in the interactive shell.</a:t>
            </a:r>
          </a:p>
          <a:p>
            <a:endParaRPr lang="en-US" dirty="0"/>
          </a:p>
          <a:p>
            <a:pPr>
              <a:buNone/>
            </a:pPr>
            <a:r>
              <a:rPr lang="en-US" b="1" dirty="0"/>
              <a:t>Description</a:t>
            </a:r>
          </a:p>
          <a:p>
            <a:pPr>
              <a:buNone/>
            </a:pPr>
            <a:endParaRPr lang="en-US" b="1" dirty="0"/>
          </a:p>
          <a:p>
            <a:r>
              <a:rPr lang="en-US" dirty="0"/>
              <a:t>If Python doesn’t detect any errors, it runs the program.</a:t>
            </a:r>
          </a:p>
          <a:p>
            <a:r>
              <a:rPr lang="en-US" dirty="0"/>
              <a:t>If Python detects any errors, it usually alerts you and it doesn’t run the program.</a:t>
            </a:r>
          </a:p>
          <a:p>
            <a:r>
              <a:rPr lang="en-US" dirty="0"/>
              <a:t>When you use IDLE to run a console application, it uses the shell as the console.</a:t>
            </a:r>
          </a:p>
          <a:p>
            <a:r>
              <a:rPr lang="en-US" dirty="0"/>
              <a:t>On most platforms, IDLE’s shell automatically becomes active when you run a console application. If it doesn’t, you have to switch to the shell after you run the application.</a:t>
            </a:r>
          </a:p>
        </p:txBody>
      </p:sp>
      <p:sp>
        <p:nvSpPr>
          <p:cNvPr id="4" name="Slide Number Placeholder 3"/>
          <p:cNvSpPr>
            <a:spLocks noGrp="1"/>
          </p:cNvSpPr>
          <p:nvPr>
            <p:ph type="sldNum" sz="quarter" idx="12"/>
          </p:nvPr>
        </p:nvSpPr>
        <p:spPr/>
        <p:txBody>
          <a:bodyPr/>
          <a:lstStyle/>
          <a:p>
            <a:fld id="{D57F1E4F-1CFF-5643-939E-217C01CDF565}" type="slidenum">
              <a:rPr lang="en-US" smtClean="0"/>
              <a:pPr/>
              <a:t>26</a:t>
            </a:fld>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fix syntax and runtime errors</a:t>
            </a:r>
          </a:p>
        </p:txBody>
      </p:sp>
      <p:sp>
        <p:nvSpPr>
          <p:cNvPr id="3" name="Content Placeholder 2"/>
          <p:cNvSpPr>
            <a:spLocks noGrp="1"/>
          </p:cNvSpPr>
          <p:nvPr>
            <p:ph idx="1"/>
          </p:nvPr>
        </p:nvSpPr>
        <p:spPr/>
        <p:txBody>
          <a:bodyPr>
            <a:normAutofit fontScale="92500" lnSpcReduction="20000"/>
          </a:bodyPr>
          <a:lstStyle/>
          <a:p>
            <a:r>
              <a:rPr lang="en-US" dirty="0"/>
              <a:t>After you write the code, you test the program to make sure it works. As a part of that process, you will usually find </a:t>
            </a:r>
            <a:r>
              <a:rPr lang="en-US" b="1" dirty="0"/>
              <a:t>errors(bugs</a:t>
            </a:r>
            <a:r>
              <a:rPr lang="en-US" dirty="0"/>
              <a:t>) and you have to </a:t>
            </a:r>
            <a:r>
              <a:rPr lang="en-US" b="1" dirty="0"/>
              <a:t>debug</a:t>
            </a:r>
            <a:r>
              <a:rPr lang="en-US" dirty="0"/>
              <a:t> the program</a:t>
            </a:r>
          </a:p>
          <a:p>
            <a:r>
              <a:rPr lang="en-US" dirty="0"/>
              <a:t>A </a:t>
            </a:r>
            <a:r>
              <a:rPr lang="en-US" b="1" dirty="0"/>
              <a:t>syntax</a:t>
            </a:r>
            <a:r>
              <a:rPr lang="en-US" dirty="0"/>
              <a:t> error violates on of the rules of Python coding so the source can’t be compiled.</a:t>
            </a:r>
          </a:p>
          <a:p>
            <a:r>
              <a:rPr lang="en-US" dirty="0"/>
              <a:t>In contrast, a </a:t>
            </a:r>
            <a:r>
              <a:rPr lang="en-US" b="1" dirty="0"/>
              <a:t>runtime</a:t>
            </a:r>
            <a:r>
              <a:rPr lang="en-US" dirty="0"/>
              <a:t> error occurs when a Python statement can’t be executed as the program is running.</a:t>
            </a:r>
          </a:p>
          <a:p>
            <a:r>
              <a:rPr lang="en-US" dirty="0"/>
              <a:t>When all the errors have been fixed, the program will run. But here again, only one </a:t>
            </a:r>
            <a:r>
              <a:rPr lang="en-US" b="1" dirty="0"/>
              <a:t>runtime error </a:t>
            </a:r>
            <a:r>
              <a:rPr lang="en-US" dirty="0"/>
              <a:t>is detected at a time. So you have to fix the error, run the program again, and keep doing until all the runtime errors have been </a:t>
            </a:r>
            <a:r>
              <a:rPr lang="en-US" b="1" dirty="0"/>
              <a:t>debugged</a:t>
            </a:r>
            <a:r>
              <a:rPr lang="en-US" dirty="0"/>
              <a:t>.</a:t>
            </a:r>
          </a:p>
          <a:p>
            <a:r>
              <a:rPr lang="en-US" dirty="0"/>
              <a:t>A runtime error is also known as an </a:t>
            </a:r>
            <a:r>
              <a:rPr lang="en-US" b="1" dirty="0"/>
              <a:t>exception</a:t>
            </a:r>
            <a:r>
              <a:rPr lang="en-US" dirty="0"/>
              <a:t>.</a:t>
            </a:r>
          </a:p>
          <a:p>
            <a:r>
              <a:rPr lang="en-US" dirty="0"/>
              <a:t>The </a:t>
            </a:r>
            <a:r>
              <a:rPr lang="en-US" b="1" dirty="0"/>
              <a:t>goal</a:t>
            </a:r>
            <a:r>
              <a:rPr lang="en-US" dirty="0"/>
              <a:t> of </a:t>
            </a:r>
            <a:r>
              <a:rPr lang="en-US" b="1" dirty="0"/>
              <a:t>testing</a:t>
            </a:r>
            <a:r>
              <a:rPr lang="en-US" dirty="0"/>
              <a:t> is to </a:t>
            </a:r>
            <a:r>
              <a:rPr lang="en-US" b="1" dirty="0"/>
              <a:t>find</a:t>
            </a:r>
            <a:r>
              <a:rPr lang="en-US" dirty="0"/>
              <a:t> all of the </a:t>
            </a:r>
            <a:r>
              <a:rPr lang="en-US" b="1" dirty="0"/>
              <a:t>errors</a:t>
            </a:r>
            <a:r>
              <a:rPr lang="en-US" dirty="0"/>
              <a:t> in a program. The </a:t>
            </a:r>
            <a:r>
              <a:rPr lang="en-US" b="1" dirty="0"/>
              <a:t>goal</a:t>
            </a:r>
            <a:r>
              <a:rPr lang="en-US" dirty="0"/>
              <a:t> of </a:t>
            </a:r>
            <a:r>
              <a:rPr lang="en-US" b="1" dirty="0"/>
              <a:t>debugging</a:t>
            </a:r>
            <a:r>
              <a:rPr lang="en-US" dirty="0"/>
              <a:t> is to </a:t>
            </a:r>
            <a:r>
              <a:rPr lang="en-US" b="1" dirty="0"/>
              <a:t>fix</a:t>
            </a:r>
            <a:r>
              <a:rPr lang="en-US" dirty="0"/>
              <a:t> all </a:t>
            </a:r>
            <a:r>
              <a:rPr lang="en-US"/>
              <a:t>the errors.</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27</a:t>
            </a:fld>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a:buNone/>
            </a:pPr>
            <a:endParaRPr lang="en-US" sz="6000" dirty="0"/>
          </a:p>
        </p:txBody>
      </p:sp>
      <p:pic>
        <p:nvPicPr>
          <p:cNvPr id="39938" name="Picture 2" descr="Image result for questions and answers"/>
          <p:cNvPicPr>
            <a:picLocks noChangeAspect="1" noChangeArrowheads="1"/>
          </p:cNvPicPr>
          <p:nvPr/>
        </p:nvPicPr>
        <p:blipFill>
          <a:blip r:embed="rId2"/>
          <a:srcRect/>
          <a:stretch>
            <a:fillRect/>
          </a:stretch>
        </p:blipFill>
        <p:spPr bwMode="auto">
          <a:xfrm>
            <a:off x="4934839" y="2872740"/>
            <a:ext cx="3019425" cy="1514475"/>
          </a:xfrm>
          <a:prstGeom prst="rect">
            <a:avLst/>
          </a:prstGeom>
          <a:noFill/>
        </p:spPr>
      </p:pic>
      <p:sp>
        <p:nvSpPr>
          <p:cNvPr id="5" name="Slide Number Placeholder 4"/>
          <p:cNvSpPr>
            <a:spLocks noGrp="1"/>
          </p:cNvSpPr>
          <p:nvPr>
            <p:ph type="sldNum" sz="quarter" idx="12"/>
          </p:nvPr>
        </p:nvSpPr>
        <p:spPr/>
        <p:txBody>
          <a:bodyPr/>
          <a:lstStyle/>
          <a:p>
            <a:fld id="{D57F1E4F-1CFF-5643-939E-217C01CDF565}" type="slidenum">
              <a:rPr lang="en-US" smtClean="0"/>
              <a:pPr/>
              <a:t>28</a:t>
            </a:fld>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a:buNone/>
            </a:pPr>
            <a:endParaRPr lang="en-US" sz="6000" dirty="0"/>
          </a:p>
        </p:txBody>
      </p:sp>
      <p:pic>
        <p:nvPicPr>
          <p:cNvPr id="1028" name="Picture 4" descr="Image result for thank you"/>
          <p:cNvPicPr>
            <a:picLocks noChangeAspect="1" noChangeArrowheads="1"/>
          </p:cNvPicPr>
          <p:nvPr/>
        </p:nvPicPr>
        <p:blipFill>
          <a:blip r:embed="rId2"/>
          <a:srcRect/>
          <a:stretch>
            <a:fillRect/>
          </a:stretch>
        </p:blipFill>
        <p:spPr bwMode="auto">
          <a:xfrm>
            <a:off x="4191127" y="2174430"/>
            <a:ext cx="4552950" cy="2562226"/>
          </a:xfrm>
          <a:prstGeom prst="rect">
            <a:avLst/>
          </a:prstGeom>
          <a:noFill/>
        </p:spPr>
      </p:pic>
      <p:sp>
        <p:nvSpPr>
          <p:cNvPr id="5" name="Slide Number Placeholder 4"/>
          <p:cNvSpPr>
            <a:spLocks noGrp="1"/>
          </p:cNvSpPr>
          <p:nvPr>
            <p:ph type="sldNum" sz="quarter" idx="12"/>
          </p:nvPr>
        </p:nvSpPr>
        <p:spPr/>
        <p:txBody>
          <a:bodyPr/>
          <a:lstStyle/>
          <a:p>
            <a:fld id="{D57F1E4F-1CFF-5643-939E-217C01CDF565}" type="slidenum">
              <a:rPr lang="en-US" smtClean="0"/>
              <a:pPr/>
              <a:t>29</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Python</a:t>
            </a:r>
          </a:p>
        </p:txBody>
      </p:sp>
      <p:sp>
        <p:nvSpPr>
          <p:cNvPr id="3" name="Content Placeholder 2"/>
          <p:cNvSpPr>
            <a:spLocks noGrp="1"/>
          </p:cNvSpPr>
          <p:nvPr>
            <p:ph idx="1"/>
          </p:nvPr>
        </p:nvSpPr>
        <p:spPr/>
        <p:txBody>
          <a:bodyPr>
            <a:normAutofit lnSpcReduction="10000"/>
          </a:bodyPr>
          <a:lstStyle/>
          <a:p>
            <a:r>
              <a:rPr lang="en-US" b="1" dirty="0"/>
              <a:t>Python</a:t>
            </a:r>
            <a:r>
              <a:rPr lang="en-US" dirty="0"/>
              <a:t> programming language was developed in 1990s by </a:t>
            </a:r>
            <a:r>
              <a:rPr lang="en-US" b="1" dirty="0"/>
              <a:t>Guido van Rossum </a:t>
            </a:r>
            <a:r>
              <a:rPr lang="en-US" dirty="0"/>
              <a:t>of the Netherlands</a:t>
            </a:r>
          </a:p>
          <a:p>
            <a:r>
              <a:rPr lang="en-US" dirty="0"/>
              <a:t>It was intended to be simple, intuitive language that is as powerful as traditional languages, and it succeeded at that.</a:t>
            </a:r>
          </a:p>
          <a:p>
            <a:r>
              <a:rPr lang="en-US" dirty="0"/>
              <a:t>Guido named the language Python because he was a big fan of “Monty Python’s  Flying Circus”</a:t>
            </a:r>
          </a:p>
          <a:p>
            <a:r>
              <a:rPr lang="en-US" dirty="0"/>
              <a:t>He continues to be involved in the development of Python and making decisions when necessary.</a:t>
            </a:r>
          </a:p>
          <a:p>
            <a:r>
              <a:rPr lang="en-US" dirty="0"/>
              <a:t>It’s open source</a:t>
            </a:r>
          </a:p>
          <a:p>
            <a:pPr>
              <a:buNone/>
            </a:pPr>
            <a:endParaRPr lang="en-US" dirty="0"/>
          </a:p>
          <a:p>
            <a:pPr>
              <a:buNone/>
            </a:pPr>
            <a:r>
              <a:rPr lang="en-US" b="1" dirty="0"/>
              <a:t>Picture Credit </a:t>
            </a:r>
            <a:r>
              <a:rPr lang="en-US" dirty="0"/>
              <a:t>- https://en.wikipedia.org/wiki/Guido_van_Rossum</a:t>
            </a:r>
          </a:p>
          <a:p>
            <a:endParaRPr lang="en-US" dirty="0"/>
          </a:p>
        </p:txBody>
      </p:sp>
      <p:pic>
        <p:nvPicPr>
          <p:cNvPr id="1026" name="Picture 2" descr="Guido-portrait-2014.jpg"/>
          <p:cNvPicPr>
            <a:picLocks noChangeAspect="1" noChangeArrowheads="1"/>
          </p:cNvPicPr>
          <p:nvPr/>
        </p:nvPicPr>
        <p:blipFill>
          <a:blip r:embed="rId2"/>
          <a:srcRect/>
          <a:stretch>
            <a:fillRect/>
          </a:stretch>
        </p:blipFill>
        <p:spPr bwMode="auto">
          <a:xfrm>
            <a:off x="9429750" y="0"/>
            <a:ext cx="2762250" cy="1838325"/>
          </a:xfrm>
          <a:prstGeom prst="rect">
            <a:avLst/>
          </a:prstGeom>
          <a:noFill/>
        </p:spPr>
      </p:pic>
      <p:sp>
        <p:nvSpPr>
          <p:cNvPr id="5" name="Slide Number Placeholder 4"/>
          <p:cNvSpPr>
            <a:spLocks noGrp="1"/>
          </p:cNvSpPr>
          <p:nvPr>
            <p:ph type="sldNum" sz="quarter" idx="12"/>
          </p:nvPr>
        </p:nvSpPr>
        <p:spPr/>
        <p:txBody>
          <a:bodyPr/>
          <a:lstStyle/>
          <a:p>
            <a:fld id="{D57F1E4F-1CFF-5643-939E-217C01CDF565}" type="slidenum">
              <a:rPr lang="en-US" smtClean="0"/>
              <a:pPr/>
              <a:t>3</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Python is a great first language</a:t>
            </a:r>
          </a:p>
        </p:txBody>
      </p:sp>
      <p:sp>
        <p:nvSpPr>
          <p:cNvPr id="3" name="Content Placeholder 2"/>
          <p:cNvSpPr>
            <a:spLocks noGrp="1"/>
          </p:cNvSpPr>
          <p:nvPr>
            <p:ph idx="1"/>
          </p:nvPr>
        </p:nvSpPr>
        <p:spPr/>
        <p:txBody>
          <a:bodyPr>
            <a:normAutofit/>
          </a:bodyPr>
          <a:lstStyle/>
          <a:p>
            <a:r>
              <a:rPr lang="en-US" dirty="0"/>
              <a:t>It’s much closer to plain English</a:t>
            </a:r>
          </a:p>
          <a:p>
            <a:r>
              <a:rPr lang="en-US" dirty="0"/>
              <a:t>Syntax of Python is much simpler compared to other programming languages</a:t>
            </a:r>
          </a:p>
          <a:p>
            <a:r>
              <a:rPr lang="en-US" dirty="0"/>
              <a:t>Able to write with far less code when compared to Java, C# or C++</a:t>
            </a:r>
          </a:p>
          <a:p>
            <a:pPr>
              <a:buNone/>
            </a:pPr>
            <a:endParaRPr lang="en-US" dirty="0"/>
          </a:p>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4</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Python</a:t>
            </a:r>
          </a:p>
        </p:txBody>
      </p:sp>
      <p:sp>
        <p:nvSpPr>
          <p:cNvPr id="3" name="Content Placeholder 2"/>
          <p:cNvSpPr>
            <a:spLocks noGrp="1"/>
          </p:cNvSpPr>
          <p:nvPr>
            <p:ph idx="1"/>
          </p:nvPr>
        </p:nvSpPr>
        <p:spPr/>
        <p:txBody>
          <a:bodyPr>
            <a:normAutofit/>
          </a:bodyPr>
          <a:lstStyle/>
          <a:p>
            <a:r>
              <a:rPr lang="en-US" b="1" dirty="0"/>
              <a:t>Beginner Friendly</a:t>
            </a:r>
          </a:p>
          <a:p>
            <a:r>
              <a:rPr lang="en-US" dirty="0"/>
              <a:t>Easy to </a:t>
            </a:r>
            <a:r>
              <a:rPr lang="en-US" b="1" dirty="0"/>
              <a:t>understand</a:t>
            </a:r>
            <a:r>
              <a:rPr lang="en-US" dirty="0"/>
              <a:t> with lesser lines of code</a:t>
            </a:r>
          </a:p>
          <a:p>
            <a:r>
              <a:rPr lang="en-US" dirty="0"/>
              <a:t>Easy to </a:t>
            </a:r>
            <a:r>
              <a:rPr lang="en-US" b="1" dirty="0"/>
              <a:t>Prototype</a:t>
            </a:r>
            <a:r>
              <a:rPr lang="en-US" dirty="0"/>
              <a:t> and </a:t>
            </a:r>
            <a:r>
              <a:rPr lang="en-US" b="1" dirty="0"/>
              <a:t>Test</a:t>
            </a:r>
            <a:r>
              <a:rPr lang="en-US" dirty="0"/>
              <a:t> : Lesser Delivery Time</a:t>
            </a:r>
          </a:p>
          <a:p>
            <a:r>
              <a:rPr lang="en-US" b="1" dirty="0"/>
              <a:t>Cross Platform</a:t>
            </a:r>
          </a:p>
          <a:p>
            <a:r>
              <a:rPr lang="en-US" b="1" dirty="0"/>
              <a:t>Free,</a:t>
            </a:r>
            <a:r>
              <a:rPr lang="en-US" dirty="0"/>
              <a:t> </a:t>
            </a:r>
            <a:r>
              <a:rPr lang="en-US" b="1" dirty="0"/>
              <a:t>Open Source </a:t>
            </a:r>
            <a:r>
              <a:rPr lang="en-US" dirty="0"/>
              <a:t>and</a:t>
            </a:r>
            <a:r>
              <a:rPr lang="en-US" b="1" dirty="0"/>
              <a:t> Community Development</a:t>
            </a:r>
          </a:p>
          <a:p>
            <a:r>
              <a:rPr lang="en-US" dirty="0"/>
              <a:t>Easy to </a:t>
            </a:r>
            <a:r>
              <a:rPr lang="en-US" b="1" dirty="0"/>
              <a:t>integrate</a:t>
            </a:r>
            <a:r>
              <a:rPr lang="en-US" dirty="0"/>
              <a:t> with other languages </a:t>
            </a:r>
            <a:r>
              <a:rPr lang="en-US" b="1" dirty="0"/>
              <a:t>C, C++, JAVA </a:t>
            </a:r>
            <a:r>
              <a:rPr lang="en-US" dirty="0"/>
              <a:t>…</a:t>
            </a:r>
          </a:p>
          <a:p>
            <a:r>
              <a:rPr lang="en-US" dirty="0"/>
              <a:t>Vast set of </a:t>
            </a:r>
            <a:r>
              <a:rPr lang="en-US" b="1" dirty="0"/>
              <a:t>libraries</a:t>
            </a:r>
            <a:r>
              <a:rPr lang="en-US" dirty="0"/>
              <a:t> available for </a:t>
            </a:r>
            <a:r>
              <a:rPr lang="en-US" b="1" dirty="0"/>
              <a:t>Web</a:t>
            </a:r>
            <a:r>
              <a:rPr lang="en-US" dirty="0"/>
              <a:t>, </a:t>
            </a:r>
            <a:r>
              <a:rPr lang="en-US" b="1" dirty="0"/>
              <a:t>Machine Learning</a:t>
            </a:r>
            <a:r>
              <a:rPr lang="en-US" dirty="0"/>
              <a:t>, </a:t>
            </a:r>
            <a:r>
              <a:rPr lang="en-US" b="1" dirty="0"/>
              <a:t>Data Mining</a:t>
            </a:r>
            <a:r>
              <a:rPr lang="en-US" dirty="0"/>
              <a:t>…</a:t>
            </a:r>
          </a:p>
          <a:p>
            <a:r>
              <a:rPr lang="en-US" dirty="0"/>
              <a:t>Presence of </a:t>
            </a:r>
            <a:r>
              <a:rPr lang="en-US" b="1" dirty="0"/>
              <a:t>Third Party Modules</a:t>
            </a:r>
          </a:p>
          <a:p>
            <a:r>
              <a:rPr lang="en-US" dirty="0"/>
              <a:t>User-friendly</a:t>
            </a:r>
            <a:r>
              <a:rPr lang="en-US" b="1" dirty="0"/>
              <a:t> Data Structures</a:t>
            </a:r>
          </a:p>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5</a:t>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Python timeline</a:t>
            </a:r>
          </a:p>
        </p:txBody>
      </p:sp>
      <p:sp>
        <p:nvSpPr>
          <p:cNvPr id="3" name="Content Placeholder 2"/>
          <p:cNvSpPr>
            <a:spLocks noGrp="1"/>
          </p:cNvSpPr>
          <p:nvPr>
            <p:ph idx="1"/>
          </p:nvPr>
        </p:nvSpPr>
        <p:spPr/>
        <p:txBody>
          <a:bodyPr>
            <a:normAutofit fontScale="92500" lnSpcReduction="20000"/>
          </a:bodyPr>
          <a:lstStyle/>
          <a:p>
            <a:pPr>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Python 3 isn’t </a:t>
            </a:r>
            <a:r>
              <a:rPr lang="en-US" i="1" dirty="0"/>
              <a:t>backward compatible</a:t>
            </a:r>
            <a:r>
              <a:rPr lang="en-US" dirty="0"/>
              <a:t>. That means that Python 3 can’t run most programs written for Python 2.</a:t>
            </a:r>
          </a:p>
          <a:p>
            <a:r>
              <a:rPr lang="en-US" dirty="0"/>
              <a:t>Conversely, Python 2 isn’t </a:t>
            </a:r>
            <a:r>
              <a:rPr lang="en-US" i="1" dirty="0"/>
              <a:t>forward compatible</a:t>
            </a:r>
            <a:r>
              <a:rPr lang="en-US" dirty="0"/>
              <a:t>. That means that it can’t run most programs written for Python 3.</a:t>
            </a:r>
          </a:p>
        </p:txBody>
      </p:sp>
      <p:graphicFrame>
        <p:nvGraphicFramePr>
          <p:cNvPr id="5" name="Table 4"/>
          <p:cNvGraphicFramePr>
            <a:graphicFrameLocks noGrp="1"/>
          </p:cNvGraphicFramePr>
          <p:nvPr/>
        </p:nvGraphicFramePr>
        <p:xfrm>
          <a:off x="2763520" y="2011680"/>
          <a:ext cx="8128000" cy="2674450"/>
        </p:xfrm>
        <a:graphic>
          <a:graphicData uri="http://schemas.openxmlformats.org/drawingml/2006/table">
            <a:tbl>
              <a:tblPr firstRow="1" bandRow="1">
                <a:tableStyleId>{5C22544A-7EE6-4342-B048-85BDC9FD1C3A}</a:tableStyleId>
              </a:tblPr>
              <a:tblGrid>
                <a:gridCol w="1052576">
                  <a:extLst>
                    <a:ext uri="{9D8B030D-6E8A-4147-A177-3AD203B41FA5}">
                      <a16:colId xmlns:a16="http://schemas.microsoft.com/office/drawing/2014/main" val="20000"/>
                    </a:ext>
                  </a:extLst>
                </a:gridCol>
                <a:gridCol w="1475232">
                  <a:extLst>
                    <a:ext uri="{9D8B030D-6E8A-4147-A177-3AD203B41FA5}">
                      <a16:colId xmlns:a16="http://schemas.microsoft.com/office/drawing/2014/main" val="20001"/>
                    </a:ext>
                  </a:extLst>
                </a:gridCol>
                <a:gridCol w="1109472">
                  <a:extLst>
                    <a:ext uri="{9D8B030D-6E8A-4147-A177-3AD203B41FA5}">
                      <a16:colId xmlns:a16="http://schemas.microsoft.com/office/drawing/2014/main" val="20002"/>
                    </a:ext>
                  </a:extLst>
                </a:gridCol>
                <a:gridCol w="4490720">
                  <a:extLst>
                    <a:ext uri="{9D8B030D-6E8A-4147-A177-3AD203B41FA5}">
                      <a16:colId xmlns:a16="http://schemas.microsoft.com/office/drawing/2014/main" val="20003"/>
                    </a:ext>
                  </a:extLst>
                </a:gridCol>
              </a:tblGrid>
              <a:tr h="383370">
                <a:tc>
                  <a:txBody>
                    <a:bodyPr/>
                    <a:lstStyle/>
                    <a:p>
                      <a:r>
                        <a:rPr lang="en-US" dirty="0"/>
                        <a:t>Year</a:t>
                      </a:r>
                    </a:p>
                  </a:txBody>
                  <a:tcPr/>
                </a:tc>
                <a:tc>
                  <a:txBody>
                    <a:bodyPr/>
                    <a:lstStyle/>
                    <a:p>
                      <a:r>
                        <a:rPr lang="en-US" dirty="0"/>
                        <a:t>Month</a:t>
                      </a:r>
                    </a:p>
                  </a:txBody>
                  <a:tcPr/>
                </a:tc>
                <a:tc>
                  <a:txBody>
                    <a:bodyPr/>
                    <a:lstStyle/>
                    <a:p>
                      <a:r>
                        <a:rPr lang="en-US" dirty="0"/>
                        <a:t>Release</a:t>
                      </a:r>
                    </a:p>
                  </a:txBody>
                  <a:tcPr/>
                </a:tc>
                <a:tc>
                  <a:txBody>
                    <a:bodyPr/>
                    <a:lstStyle/>
                    <a:p>
                      <a:r>
                        <a:rPr lang="en-US" dirty="0"/>
                        <a:t>Description</a:t>
                      </a:r>
                    </a:p>
                  </a:txBody>
                  <a:tcPr/>
                </a:tc>
                <a:extLst>
                  <a:ext uri="{0D108BD9-81ED-4DB2-BD59-A6C34878D82A}">
                    <a16:rowId xmlns:a16="http://schemas.microsoft.com/office/drawing/2014/main" val="10000"/>
                  </a:ext>
                </a:extLst>
              </a:tr>
              <a:tr h="370840">
                <a:tc>
                  <a:txBody>
                    <a:bodyPr/>
                    <a:lstStyle/>
                    <a:p>
                      <a:r>
                        <a:rPr lang="en-US" dirty="0"/>
                        <a:t>2000</a:t>
                      </a:r>
                    </a:p>
                  </a:txBody>
                  <a:tcPr/>
                </a:tc>
                <a:tc>
                  <a:txBody>
                    <a:bodyPr/>
                    <a:lstStyle/>
                    <a:p>
                      <a:r>
                        <a:rPr lang="en-US" dirty="0"/>
                        <a:t>October</a:t>
                      </a:r>
                    </a:p>
                  </a:txBody>
                  <a:tcPr/>
                </a:tc>
                <a:tc>
                  <a:txBody>
                    <a:bodyPr/>
                    <a:lstStyle/>
                    <a:p>
                      <a:r>
                        <a:rPr lang="en-US" dirty="0"/>
                        <a:t>2.0</a:t>
                      </a:r>
                    </a:p>
                  </a:txBody>
                  <a:tcPr/>
                </a:tc>
                <a:tc>
                  <a:txBody>
                    <a:bodyPr/>
                    <a:lstStyle/>
                    <a:p>
                      <a:r>
                        <a:rPr lang="en-US" dirty="0"/>
                        <a:t>First release of Python 2</a:t>
                      </a:r>
                    </a:p>
                  </a:txBody>
                  <a:tcPr/>
                </a:tc>
                <a:extLst>
                  <a:ext uri="{0D108BD9-81ED-4DB2-BD59-A6C34878D82A}">
                    <a16:rowId xmlns:a16="http://schemas.microsoft.com/office/drawing/2014/main" val="10001"/>
                  </a:ext>
                </a:extLst>
              </a:tr>
              <a:tr h="370840">
                <a:tc>
                  <a:txBody>
                    <a:bodyPr/>
                    <a:lstStyle/>
                    <a:p>
                      <a:r>
                        <a:rPr lang="en-US" dirty="0"/>
                        <a:t>2008</a:t>
                      </a:r>
                    </a:p>
                  </a:txBody>
                  <a:tcPr/>
                </a:tc>
                <a:tc>
                  <a:txBody>
                    <a:bodyPr/>
                    <a:lstStyle/>
                    <a:p>
                      <a:r>
                        <a:rPr lang="en-US" dirty="0"/>
                        <a:t>December</a:t>
                      </a:r>
                    </a:p>
                  </a:txBody>
                  <a:tcPr/>
                </a:tc>
                <a:tc>
                  <a:txBody>
                    <a:bodyPr/>
                    <a:lstStyle/>
                    <a:p>
                      <a:r>
                        <a:rPr lang="en-US" dirty="0"/>
                        <a:t>3.0</a:t>
                      </a:r>
                    </a:p>
                  </a:txBody>
                  <a:tcPr/>
                </a:tc>
                <a:tc>
                  <a:txBody>
                    <a:bodyPr/>
                    <a:lstStyle/>
                    <a:p>
                      <a:r>
                        <a:rPr lang="en-US" dirty="0"/>
                        <a:t>A redesign of Python that isn’t backward compatible</a:t>
                      </a:r>
                    </a:p>
                  </a:txBody>
                  <a:tcPr/>
                </a:tc>
                <a:extLst>
                  <a:ext uri="{0D108BD9-81ED-4DB2-BD59-A6C34878D82A}">
                    <a16:rowId xmlns:a16="http://schemas.microsoft.com/office/drawing/2014/main" val="10002"/>
                  </a:ext>
                </a:extLst>
              </a:tr>
              <a:tr h="370840">
                <a:tc>
                  <a:txBody>
                    <a:bodyPr/>
                    <a:lstStyle/>
                    <a:p>
                      <a:r>
                        <a:rPr lang="en-US" dirty="0"/>
                        <a:t>2010</a:t>
                      </a:r>
                    </a:p>
                  </a:txBody>
                  <a:tcPr/>
                </a:tc>
                <a:tc>
                  <a:txBody>
                    <a:bodyPr/>
                    <a:lstStyle/>
                    <a:p>
                      <a:r>
                        <a:rPr lang="en-US" dirty="0"/>
                        <a:t>July</a:t>
                      </a:r>
                    </a:p>
                  </a:txBody>
                  <a:tcPr/>
                </a:tc>
                <a:tc>
                  <a:txBody>
                    <a:bodyPr/>
                    <a:lstStyle/>
                    <a:p>
                      <a:r>
                        <a:rPr lang="en-US" dirty="0"/>
                        <a:t>2.7</a:t>
                      </a:r>
                    </a:p>
                  </a:txBody>
                  <a:tcPr/>
                </a:tc>
                <a:tc>
                  <a:txBody>
                    <a:bodyPr/>
                    <a:lstStyle/>
                    <a:p>
                      <a:r>
                        <a:rPr lang="en-US" dirty="0"/>
                        <a:t>Last release of Python 2 with support until 2020</a:t>
                      </a:r>
                    </a:p>
                  </a:txBody>
                  <a:tcPr/>
                </a:tc>
                <a:extLst>
                  <a:ext uri="{0D108BD9-81ED-4DB2-BD59-A6C34878D82A}">
                    <a16:rowId xmlns:a16="http://schemas.microsoft.com/office/drawing/2014/main" val="10003"/>
                  </a:ext>
                </a:extLst>
              </a:tr>
              <a:tr h="370840">
                <a:tc>
                  <a:txBody>
                    <a:bodyPr/>
                    <a:lstStyle/>
                    <a:p>
                      <a:r>
                        <a:rPr lang="en-US" dirty="0"/>
                        <a:t>2018</a:t>
                      </a:r>
                    </a:p>
                  </a:txBody>
                  <a:tcPr/>
                </a:tc>
                <a:tc>
                  <a:txBody>
                    <a:bodyPr/>
                    <a:lstStyle/>
                    <a:p>
                      <a:r>
                        <a:rPr lang="en-US" dirty="0"/>
                        <a:t>March</a:t>
                      </a:r>
                    </a:p>
                  </a:txBody>
                  <a:tcPr/>
                </a:tc>
                <a:tc>
                  <a:txBody>
                    <a:bodyPr/>
                    <a:lstStyle/>
                    <a:p>
                      <a:r>
                        <a:rPr lang="en-US" dirty="0"/>
                        <a:t>3.6.5</a:t>
                      </a:r>
                    </a:p>
                  </a:txBody>
                  <a:tcPr/>
                </a:tc>
                <a:tc>
                  <a:txBody>
                    <a:bodyPr/>
                    <a:lstStyle/>
                    <a:p>
                      <a:r>
                        <a:rPr lang="en-US" dirty="0"/>
                        <a:t>The latest stable release at</a:t>
                      </a:r>
                      <a:r>
                        <a:rPr lang="en-US" baseline="0" dirty="0"/>
                        <a:t> this writing (26</a:t>
                      </a:r>
                      <a:r>
                        <a:rPr lang="en-US" baseline="30000" dirty="0"/>
                        <a:t>th</a:t>
                      </a:r>
                      <a:r>
                        <a:rPr lang="en-US" baseline="0" dirty="0"/>
                        <a:t> May 2018)</a:t>
                      </a:r>
                      <a:endParaRPr lang="en-US" dirty="0"/>
                    </a:p>
                  </a:txBody>
                  <a:tcPr/>
                </a:tc>
                <a:extLst>
                  <a:ext uri="{0D108BD9-81ED-4DB2-BD59-A6C34878D82A}">
                    <a16:rowId xmlns:a16="http://schemas.microsoft.com/office/drawing/2014/main" val="10004"/>
                  </a:ext>
                </a:extLst>
              </a:tr>
            </a:tbl>
          </a:graphicData>
        </a:graphic>
      </p:graphicFrame>
      <p:sp>
        <p:nvSpPr>
          <p:cNvPr id="6" name="Slide Number Placeholder 5"/>
          <p:cNvSpPr>
            <a:spLocks noGrp="1"/>
          </p:cNvSpPr>
          <p:nvPr>
            <p:ph type="sldNum" sz="quarter" idx="12"/>
          </p:nvPr>
        </p:nvSpPr>
        <p:spPr/>
        <p:txBody>
          <a:bodyPr/>
          <a:lstStyle/>
          <a:p>
            <a:fld id="{D57F1E4F-1CFF-5643-939E-217C01CDF565}" type="slidenum">
              <a:rPr lang="en-US" smtClean="0"/>
              <a:pPr/>
              <a:t>6</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types of Python applications</a:t>
            </a:r>
          </a:p>
        </p:txBody>
      </p:sp>
      <p:sp>
        <p:nvSpPr>
          <p:cNvPr id="3" name="Content Placeholder 2"/>
          <p:cNvSpPr>
            <a:spLocks noGrp="1"/>
          </p:cNvSpPr>
          <p:nvPr>
            <p:ph idx="1"/>
          </p:nvPr>
        </p:nvSpPr>
        <p:spPr/>
        <p:txBody>
          <a:bodyPr>
            <a:normAutofit/>
          </a:bodyPr>
          <a:lstStyle/>
          <a:p>
            <a:r>
              <a:rPr lang="en-US" dirty="0"/>
              <a:t>A </a:t>
            </a:r>
            <a:r>
              <a:rPr lang="en-US" i="1" dirty="0"/>
              <a:t>console application </a:t>
            </a:r>
            <a:r>
              <a:rPr lang="en-US" dirty="0"/>
              <a:t>is a desktop application that uses the console to interact with the user.</a:t>
            </a:r>
          </a:p>
          <a:p>
            <a:r>
              <a:rPr lang="en-US" dirty="0"/>
              <a:t>A </a:t>
            </a:r>
            <a:r>
              <a:rPr lang="en-US" i="1" dirty="0"/>
              <a:t>GUI application </a:t>
            </a:r>
            <a:r>
              <a:rPr lang="en-US" dirty="0"/>
              <a:t>is an application that uses a graphical user interface (GUI) to interact with the user.</a:t>
            </a:r>
          </a:p>
          <a:p>
            <a:r>
              <a:rPr lang="en-US" dirty="0"/>
              <a:t>A </a:t>
            </a:r>
            <a:r>
              <a:rPr lang="en-US" i="1" dirty="0"/>
              <a:t>web application </a:t>
            </a:r>
            <a:r>
              <a:rPr lang="en-US" dirty="0"/>
              <a:t>typically gets request from a web browser, processes them on a web server, and returns the responses to the web browser.</a:t>
            </a:r>
          </a:p>
        </p:txBody>
      </p:sp>
      <p:sp>
        <p:nvSpPr>
          <p:cNvPr id="4" name="Slide Number Placeholder 3"/>
          <p:cNvSpPr>
            <a:spLocks noGrp="1"/>
          </p:cNvSpPr>
          <p:nvPr>
            <p:ph type="sldNum" sz="quarter" idx="12"/>
          </p:nvPr>
        </p:nvSpPr>
        <p:spPr/>
        <p:txBody>
          <a:bodyPr/>
          <a:lstStyle/>
          <a:p>
            <a:fld id="{D57F1E4F-1CFF-5643-939E-217C01CDF565}" type="slidenum">
              <a:rPr lang="en-US" smtClean="0"/>
              <a:pPr/>
              <a:t>7</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Python’s popularity</a:t>
            </a:r>
          </a:p>
        </p:txBody>
      </p:sp>
      <p:sp>
        <p:nvSpPr>
          <p:cNvPr id="3" name="Content Placeholder 2"/>
          <p:cNvSpPr>
            <a:spLocks noGrp="1"/>
          </p:cNvSpPr>
          <p:nvPr>
            <p:ph idx="1"/>
          </p:nvPr>
        </p:nvSpPr>
        <p:spPr/>
        <p:txBody>
          <a:bodyPr>
            <a:normAutofit/>
          </a:bodyPr>
          <a:lstStyle/>
          <a:p>
            <a:pPr>
              <a:buNone/>
            </a:pPr>
            <a:endParaRPr lang="en-US" dirty="0"/>
          </a:p>
        </p:txBody>
      </p:sp>
      <p:pic>
        <p:nvPicPr>
          <p:cNvPr id="23554" name="Picture 2" descr="Who use Python"/>
          <p:cNvPicPr>
            <a:picLocks noChangeAspect="1" noChangeArrowheads="1"/>
          </p:cNvPicPr>
          <p:nvPr/>
        </p:nvPicPr>
        <p:blipFill>
          <a:blip r:embed="rId2"/>
          <a:srcRect/>
          <a:stretch>
            <a:fillRect/>
          </a:stretch>
        </p:blipFill>
        <p:spPr bwMode="auto">
          <a:xfrm>
            <a:off x="2633979" y="1562608"/>
            <a:ext cx="6802629" cy="4251643"/>
          </a:xfrm>
          <a:prstGeom prst="rect">
            <a:avLst/>
          </a:prstGeom>
          <a:noFill/>
        </p:spPr>
      </p:pic>
      <p:sp>
        <p:nvSpPr>
          <p:cNvPr id="5" name="Rectangle 4"/>
          <p:cNvSpPr/>
          <p:nvPr/>
        </p:nvSpPr>
        <p:spPr>
          <a:xfrm>
            <a:off x="2634020" y="6133838"/>
            <a:ext cx="5290231" cy="369332"/>
          </a:xfrm>
          <a:prstGeom prst="rect">
            <a:avLst/>
          </a:prstGeom>
        </p:spPr>
        <p:txBody>
          <a:bodyPr wrap="none">
            <a:spAutoFit/>
          </a:bodyPr>
          <a:lstStyle/>
          <a:p>
            <a:r>
              <a:rPr lang="en-US" i="1" dirty="0"/>
              <a:t>It's the 2nd most popular language on </a:t>
            </a:r>
            <a:r>
              <a:rPr lang="en-US" i="1" dirty="0" err="1"/>
              <a:t>GitHub</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8</a:t>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Python good for</a:t>
            </a:r>
          </a:p>
        </p:txBody>
      </p:sp>
      <p:sp>
        <p:nvSpPr>
          <p:cNvPr id="3" name="Content Placeholder 2"/>
          <p:cNvSpPr>
            <a:spLocks noGrp="1"/>
          </p:cNvSpPr>
          <p:nvPr>
            <p:ph idx="1"/>
          </p:nvPr>
        </p:nvSpPr>
        <p:spPr/>
        <p:txBody>
          <a:bodyPr>
            <a:normAutofit/>
          </a:bodyPr>
          <a:lstStyle/>
          <a:p>
            <a:pPr>
              <a:buNone/>
            </a:pPr>
            <a:endParaRPr lang="en-US" dirty="0"/>
          </a:p>
        </p:txBody>
      </p:sp>
      <p:sp>
        <p:nvSpPr>
          <p:cNvPr id="5" name="Rectangle 4"/>
          <p:cNvSpPr/>
          <p:nvPr/>
        </p:nvSpPr>
        <p:spPr>
          <a:xfrm>
            <a:off x="2719364" y="6133838"/>
            <a:ext cx="7523213" cy="369332"/>
          </a:xfrm>
          <a:prstGeom prst="rect">
            <a:avLst/>
          </a:prstGeom>
        </p:spPr>
        <p:txBody>
          <a:bodyPr wrap="none">
            <a:spAutoFit/>
          </a:bodyPr>
          <a:lstStyle/>
          <a:p>
            <a:r>
              <a:rPr lang="en-US" i="1" dirty="0"/>
              <a:t>It's a popular language for data science (Source: Stack Overflow)</a:t>
            </a:r>
            <a:endParaRPr lang="en-US" dirty="0"/>
          </a:p>
        </p:txBody>
      </p:sp>
      <p:pic>
        <p:nvPicPr>
          <p:cNvPr id="29698" name="Picture 2" descr="Data science using Python: Statistics"/>
          <p:cNvPicPr>
            <a:picLocks noChangeAspect="1" noChangeArrowheads="1"/>
          </p:cNvPicPr>
          <p:nvPr/>
        </p:nvPicPr>
        <p:blipFill>
          <a:blip r:embed="rId2"/>
          <a:srcRect/>
          <a:stretch>
            <a:fillRect/>
          </a:stretch>
        </p:blipFill>
        <p:spPr bwMode="auto">
          <a:xfrm>
            <a:off x="2616708" y="1628887"/>
            <a:ext cx="6734556" cy="4209097"/>
          </a:xfrm>
          <a:prstGeom prst="rect">
            <a:avLst/>
          </a:prstGeom>
          <a:noFill/>
        </p:spPr>
      </p:pic>
      <p:sp>
        <p:nvSpPr>
          <p:cNvPr id="6" name="Slide Number Placeholder 5"/>
          <p:cNvSpPr>
            <a:spLocks noGrp="1"/>
          </p:cNvSpPr>
          <p:nvPr>
            <p:ph type="sldNum" sz="quarter" idx="12"/>
          </p:nvPr>
        </p:nvSpPr>
        <p:spPr/>
        <p:txBody>
          <a:bodyPr/>
          <a:lstStyle/>
          <a:p>
            <a:fld id="{D57F1E4F-1CFF-5643-939E-217C01CDF565}" type="slidenum">
              <a:rPr lang="en-US" smtClean="0"/>
              <a:pPr/>
              <a:t>9</a:t>
            </a:fld>
            <a:endParaRPr lang="en-US" dirty="0"/>
          </a:p>
        </p:txBody>
      </p:sp>
    </p:spTree>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558</TotalTime>
  <Words>1749</Words>
  <Application>Microsoft Office PowerPoint</Application>
  <PresentationFormat>Widescreen</PresentationFormat>
  <Paragraphs>234</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Century Gothic</vt:lpstr>
      <vt:lpstr>Courier New</vt:lpstr>
      <vt:lpstr>Wingdings 3</vt:lpstr>
      <vt:lpstr>Wisp</vt:lpstr>
      <vt:lpstr>Python Programming</vt:lpstr>
      <vt:lpstr>Introduction to Python</vt:lpstr>
      <vt:lpstr>History of Python</vt:lpstr>
      <vt:lpstr>Why Python is a great first language</vt:lpstr>
      <vt:lpstr>Why Python</vt:lpstr>
      <vt:lpstr>The Python timeline</vt:lpstr>
      <vt:lpstr>Three types of Python applications</vt:lpstr>
      <vt:lpstr>Python’s popularity</vt:lpstr>
      <vt:lpstr>What is Python good for</vt:lpstr>
      <vt:lpstr>What is Python good for (Continued…)</vt:lpstr>
      <vt:lpstr>Companies that use Python  Instagram </vt:lpstr>
      <vt:lpstr>Companies that use Python  Spotify  </vt:lpstr>
      <vt:lpstr>Companies that use Python  Amazon   </vt:lpstr>
      <vt:lpstr>Companies that use Python  SurveyMonkey    </vt:lpstr>
      <vt:lpstr>Companies that use Python  Facebook     </vt:lpstr>
      <vt:lpstr>Other top tier companies that uses Python</vt:lpstr>
      <vt:lpstr>Applications of Python</vt:lpstr>
      <vt:lpstr>Downloading Python</vt:lpstr>
      <vt:lpstr>Installing Python</vt:lpstr>
      <vt:lpstr>Testing Installation : The Interactive shell</vt:lpstr>
      <vt:lpstr>Free tools for working environment</vt:lpstr>
      <vt:lpstr>Python Documentation</vt:lpstr>
      <vt:lpstr>The source code for a console application</vt:lpstr>
      <vt:lpstr>How Python compiles and runs source code</vt:lpstr>
      <vt:lpstr>What do the python file extensions, .py, .pyc .pyd .pyo stand for?</vt:lpstr>
      <vt:lpstr>How to compile and run a program</vt:lpstr>
      <vt:lpstr>How to fix syntax and runtime errors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Python Programming</dc:title>
  <dc:subject>Python Programming</dc:subject>
  <dc:creator>Shaji Kalidasan</dc:creator>
  <cp:keywords>Python; Python Programming; Python Training</cp:keywords>
  <cp:lastModifiedBy>7759</cp:lastModifiedBy>
  <cp:revision>104</cp:revision>
  <dcterms:created xsi:type="dcterms:W3CDTF">2018-05-26T05:00:11Z</dcterms:created>
  <dcterms:modified xsi:type="dcterms:W3CDTF">2022-02-04T05:59:17Z</dcterms:modified>
</cp:coreProperties>
</file>